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Montserrat"/>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9CD7FE-3F9C-4D96-B7A8-D61B3B64A5A1}">
  <a:tblStyle styleId="{F89CD7FE-3F9C-4D96-B7A8-D61B3B64A5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Montserrat-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702da0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702da0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6209c35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6209c35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8702da06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8702da06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6209c35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6209c35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first call dispatch</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8702da06d_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8702da06d_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8702da06d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8702da06d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8702da06d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8702da06d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702da06d_1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702da06d_1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702da06d_1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702da06d_1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702da06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702da06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557ba5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557ba5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6209c35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6209c35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702da06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702da06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8702da06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8702da06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8702da06d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8702da06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8702da06d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8702da06d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8702da06d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8702da06d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702da06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702da06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8702da06d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8702da06d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8702da06d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8702da06d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8702da06d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8702da06d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557ba5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557ba5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8702da06d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8702da06d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8702da06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8702da06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8702da06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8702da06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8702da06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8702da06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6222a521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6222a521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8702da06d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8702da06d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8702da06d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8702da06d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8702da06d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8702da06d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8702da06d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8702da06d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8702da06d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8702da06d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209c35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209c35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8702da06d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8702da06d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6222a52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6222a52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8702da06d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8702da06d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8702da06d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8702da06d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8702da06d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8702da06d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8702da06d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8702da06d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6222a521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6222a521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6222a521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6222a521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6222a521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6222a521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6222a521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6222a521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6209c35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6209c35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6222a521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6222a521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6222a5211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6222a5211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6222a5211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6222a5211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6222a521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6222a5211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6222a5211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6222a5211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6222a5211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6222a5211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8557ba5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557ba5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8557ba52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8557ba52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702da0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702da0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702da0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702da0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Safety Data Final Presentation</a:t>
            </a:r>
            <a:endParaRPr/>
          </a:p>
        </p:txBody>
      </p:sp>
      <p:sp>
        <p:nvSpPr>
          <p:cNvPr id="135" name="Google Shape;135;p13"/>
          <p:cNvSpPr txBox="1"/>
          <p:nvPr>
            <p:ph idx="1" type="subTitle"/>
          </p:nvPr>
        </p:nvSpPr>
        <p:spPr>
          <a:xfrm>
            <a:off x="5083950" y="3479825"/>
            <a:ext cx="3470700" cy="13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Daniel Wingo</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Linh Tran</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Oana Dumitrescu</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Saed SayedAhmed</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At first with just the data analytics that a machine learning model for predicting a priority based on the nature and other features may have been unlikely to have great accuracy on predicting the priorities.</a:t>
            </a:r>
            <a:endParaRPr/>
          </a:p>
          <a:p>
            <a:pPr indent="0" lvl="0" marL="0" rtl="0" algn="l">
              <a:spcBef>
                <a:spcPts val="1600"/>
              </a:spcBef>
              <a:spcAft>
                <a:spcPts val="1600"/>
              </a:spcAft>
              <a:buNone/>
            </a:pPr>
            <a:r>
              <a:rPr lang="en"/>
              <a:t>But using clustering models like K neighbors, Decision Tree Classifier and random forest </a:t>
            </a:r>
            <a:r>
              <a:rPr lang="en"/>
              <a:t>classifier</a:t>
            </a:r>
            <a:r>
              <a:rPr lang="en"/>
              <a:t>  seem to show some pretty good accuracy.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Linh</a:t>
            </a:r>
            <a:endParaRPr/>
          </a:p>
          <a:p>
            <a:pPr indent="0" lvl="0" marL="0" rtl="0" algn="l">
              <a:spcBef>
                <a:spcPts val="0"/>
              </a:spcBef>
              <a:spcAft>
                <a:spcPts val="0"/>
              </a:spcAft>
              <a:buClr>
                <a:srgbClr val="000000"/>
              </a:buClr>
              <a:buSzPts val="1100"/>
              <a:buFont typeface="Arial"/>
              <a:buNone/>
            </a:pPr>
            <a:r>
              <a:rPr lang="en"/>
              <a:t>GitHub: ltran1109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24"/>
          <p:cNvPicPr preferRelativeResize="0"/>
          <p:nvPr/>
        </p:nvPicPr>
        <p:blipFill>
          <a:blip r:embed="rId3">
            <a:alphaModFix/>
          </a:blip>
          <a:stretch>
            <a:fillRect/>
          </a:stretch>
        </p:blipFill>
        <p:spPr>
          <a:xfrm>
            <a:off x="1235375" y="1067175"/>
            <a:ext cx="7568499" cy="373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25"/>
          <p:cNvPicPr preferRelativeResize="0"/>
          <p:nvPr/>
        </p:nvPicPr>
        <p:blipFill>
          <a:blip r:embed="rId3">
            <a:alphaModFix/>
          </a:blip>
          <a:stretch>
            <a:fillRect/>
          </a:stretch>
        </p:blipFill>
        <p:spPr>
          <a:xfrm>
            <a:off x="1351750" y="318450"/>
            <a:ext cx="6984650" cy="469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outlier removed</a:t>
            </a:r>
            <a:endParaRPr/>
          </a:p>
        </p:txBody>
      </p:sp>
      <p:sp>
        <p:nvSpPr>
          <p:cNvPr id="221" name="Google Shape;221;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50">
                <a:solidFill>
                  <a:srgbClr val="000000"/>
                </a:solidFill>
                <a:highlight>
                  <a:srgbClr val="FFFFFF"/>
                </a:highlight>
                <a:latin typeface="Courier New"/>
                <a:ea typeface="Courier New"/>
                <a:cs typeface="Courier New"/>
                <a:sym typeface="Courier New"/>
              </a:rPr>
              <a:t>RMSE for training set is 522.0571363743195</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050">
                <a:solidFill>
                  <a:srgbClr val="000000"/>
                </a:solidFill>
                <a:highlight>
                  <a:srgbClr val="FFFFFF"/>
                </a:highlight>
                <a:latin typeface="Courier New"/>
                <a:ea typeface="Courier New"/>
                <a:cs typeface="Courier New"/>
                <a:sym typeface="Courier New"/>
              </a:rPr>
              <a:t>RMSE for test set is 573.5739638600055</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050">
                <a:solidFill>
                  <a:srgbClr val="000000"/>
                </a:solidFill>
                <a:highlight>
                  <a:srgbClr val="FFFFFF"/>
                </a:highlight>
                <a:latin typeface="Courier New"/>
                <a:ea typeface="Courier New"/>
                <a:cs typeface="Courier New"/>
                <a:sym typeface="Courier New"/>
              </a:rPr>
              <a:t>R2 score for traing set is 0.9280894750355736</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050">
                <a:solidFill>
                  <a:srgbClr val="000000"/>
                </a:solidFill>
                <a:highlight>
                  <a:srgbClr val="FFFFFF"/>
                </a:highlight>
                <a:latin typeface="Courier New"/>
                <a:ea typeface="Courier New"/>
                <a:cs typeface="Courier New"/>
                <a:sym typeface="Courier New"/>
              </a:rPr>
              <a:t>R2 score for test set is 0.9005085048945494</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27"/>
          <p:cNvPicPr preferRelativeResize="0"/>
          <p:nvPr/>
        </p:nvPicPr>
        <p:blipFill>
          <a:blip r:embed="rId3">
            <a:alphaModFix/>
          </a:blip>
          <a:stretch>
            <a:fillRect/>
          </a:stretch>
        </p:blipFill>
        <p:spPr>
          <a:xfrm>
            <a:off x="0" y="1486307"/>
            <a:ext cx="9144001" cy="25272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outlier removed</a:t>
            </a:r>
            <a:endParaRPr/>
          </a:p>
        </p:txBody>
      </p:sp>
      <p:sp>
        <p:nvSpPr>
          <p:cNvPr id="234" name="Google Shape;234;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0000"/>
                </a:solidFill>
                <a:highlight>
                  <a:srgbClr val="FFFFFF"/>
                </a:highlight>
                <a:latin typeface="Arial"/>
                <a:ea typeface="Arial"/>
                <a:cs typeface="Arial"/>
                <a:sym typeface="Arial"/>
              </a:rPr>
              <a:t>LinearRegression</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1050">
                <a:solidFill>
                  <a:srgbClr val="000000"/>
                </a:solidFill>
                <a:highlight>
                  <a:srgbClr val="FFFFFF"/>
                </a:highlight>
                <a:latin typeface="Arial"/>
                <a:ea typeface="Arial"/>
                <a:cs typeface="Arial"/>
                <a:sym typeface="Arial"/>
              </a:rPr>
              <a:t>RMSE for training set is 205.73130525018112</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RMSE for test set is 205.48535510540276</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R2 score for traing set is 0.1193050292070128</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R2 score for test set is 0.12174422486895298</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1050">
                <a:solidFill>
                  <a:srgbClr val="000000"/>
                </a:solidFill>
                <a:highlight>
                  <a:srgbClr val="FFFFFF"/>
                </a:highlight>
                <a:latin typeface="Arial"/>
                <a:ea typeface="Arial"/>
                <a:cs typeface="Arial"/>
                <a:sym typeface="Arial"/>
              </a:rPr>
              <a:t>Random Foreest Regressor</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050">
                <a:solidFill>
                  <a:srgbClr val="000000"/>
                </a:solidFill>
                <a:highlight>
                  <a:srgbClr val="FFFFFF"/>
                </a:highlight>
                <a:latin typeface="Arial"/>
                <a:ea typeface="Arial"/>
                <a:cs typeface="Arial"/>
                <a:sym typeface="Arial"/>
              </a:rPr>
              <a:t>train RMSE, validation RMSE, train R2, validation R2, (OOB optional)</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[136.72491049914808, 223.5088150043933, 0.6110264693545706, -0.03907901933667791]</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29"/>
          <p:cNvPicPr preferRelativeResize="0"/>
          <p:nvPr/>
        </p:nvPicPr>
        <p:blipFill>
          <a:blip r:embed="rId3">
            <a:alphaModFix/>
          </a:blip>
          <a:stretch>
            <a:fillRect/>
          </a:stretch>
        </p:blipFill>
        <p:spPr>
          <a:xfrm>
            <a:off x="795875" y="1736900"/>
            <a:ext cx="7754175" cy="257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30"/>
          <p:cNvPicPr preferRelativeResize="0"/>
          <p:nvPr/>
        </p:nvPicPr>
        <p:blipFill>
          <a:blip r:embed="rId3">
            <a:alphaModFix/>
          </a:blip>
          <a:stretch>
            <a:fillRect/>
          </a:stretch>
        </p:blipFill>
        <p:spPr>
          <a:xfrm>
            <a:off x="1472950" y="444949"/>
            <a:ext cx="6100300" cy="411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54" name="Google Shape;254;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Courier New"/>
                <a:ea typeface="Courier New"/>
                <a:cs typeface="Courier New"/>
                <a:sym typeface="Courier New"/>
              </a:rPr>
              <a:t>Neither Linear Regress Or Random Forest Regression offer good fit for the features that I selected for my machine </a:t>
            </a:r>
            <a:r>
              <a:rPr lang="en" sz="1400">
                <a:solidFill>
                  <a:srgbClr val="FFFFFF"/>
                </a:solidFill>
                <a:latin typeface="Courier New"/>
                <a:ea typeface="Courier New"/>
                <a:cs typeface="Courier New"/>
                <a:sym typeface="Courier New"/>
              </a:rPr>
              <a:t>learning</a:t>
            </a:r>
            <a:r>
              <a:rPr lang="en" sz="1400">
                <a:solidFill>
                  <a:srgbClr val="FFFFFF"/>
                </a:solidFill>
                <a:latin typeface="Courier New"/>
                <a:ea typeface="Courier New"/>
                <a:cs typeface="Courier New"/>
                <a:sym typeface="Courier New"/>
              </a:rPr>
              <a:t> models</a:t>
            </a:r>
            <a:endParaRPr sz="1400">
              <a:solidFill>
                <a:srgbClr val="FFFFFF"/>
              </a:solidFill>
              <a:latin typeface="Courier New"/>
              <a:ea typeface="Courier New"/>
              <a:cs typeface="Courier New"/>
              <a:sym typeface="Courier New"/>
            </a:endParaRPr>
          </a:p>
          <a:p>
            <a:pPr indent="0" lvl="0" marL="0" rtl="0" algn="ctr">
              <a:spcBef>
                <a:spcPts val="1600"/>
              </a:spcBef>
              <a:spcAft>
                <a:spcPts val="0"/>
              </a:spcAft>
              <a:buNone/>
            </a:pPr>
            <a:r>
              <a:rPr b="1" lang="en" sz="1800">
                <a:solidFill>
                  <a:srgbClr val="FFFFFF"/>
                </a:solidFill>
                <a:latin typeface="Courier New"/>
                <a:ea typeface="Courier New"/>
                <a:cs typeface="Courier New"/>
                <a:sym typeface="Courier New"/>
              </a:rPr>
              <a:t>Possibilities</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en" sz="1400">
                <a:solidFill>
                  <a:srgbClr val="FFFFFF"/>
                </a:solidFill>
                <a:latin typeface="Courier New"/>
                <a:ea typeface="Courier New"/>
                <a:cs typeface="Courier New"/>
                <a:sym typeface="Courier New"/>
              </a:rPr>
              <a:t>The data </a:t>
            </a:r>
            <a:r>
              <a:rPr b="1" lang="en" sz="1400">
                <a:solidFill>
                  <a:srgbClr val="FFFFFF"/>
                </a:solidFill>
                <a:latin typeface="Courier New"/>
                <a:ea typeface="Courier New"/>
                <a:cs typeface="Courier New"/>
                <a:sym typeface="Courier New"/>
              </a:rPr>
              <a:t>wasn't</a:t>
            </a:r>
            <a:r>
              <a:rPr b="1" lang="en" sz="1400">
                <a:solidFill>
                  <a:srgbClr val="FFFFFF"/>
                </a:solidFill>
                <a:latin typeface="Courier New"/>
                <a:ea typeface="Courier New"/>
                <a:cs typeface="Courier New"/>
                <a:sym typeface="Courier New"/>
              </a:rPr>
              <a:t> clean well enough</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en" sz="1400">
                <a:solidFill>
                  <a:srgbClr val="FFFFFF"/>
                </a:solidFill>
                <a:latin typeface="Courier New"/>
                <a:ea typeface="Courier New"/>
                <a:cs typeface="Courier New"/>
                <a:sym typeface="Courier New"/>
              </a:rPr>
              <a:t>More data manipulation needed</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t/>
            </a:r>
            <a:endParaRPr sz="1400">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sz="140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151150"/>
            <a:ext cx="7038900" cy="63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Main Goals of Project</a:t>
            </a:r>
            <a:endParaRPr b="1"/>
          </a:p>
        </p:txBody>
      </p:sp>
      <p:sp>
        <p:nvSpPr>
          <p:cNvPr id="141" name="Google Shape;141;p14"/>
          <p:cNvSpPr txBox="1"/>
          <p:nvPr>
            <p:ph idx="1" type="body"/>
          </p:nvPr>
        </p:nvSpPr>
        <p:spPr>
          <a:xfrm>
            <a:off x="1242025" y="895150"/>
            <a:ext cx="7038900" cy="4054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rgbClr val="000000"/>
              </a:buClr>
              <a:buSzPts val="1100"/>
              <a:buFont typeface="Arial"/>
              <a:buNone/>
            </a:pPr>
            <a:r>
              <a:rPr lang="en">
                <a:latin typeface="Arial"/>
                <a:ea typeface="Arial"/>
                <a:cs typeface="Arial"/>
                <a:sym typeface="Arial"/>
              </a:rPr>
              <a:t>W</a:t>
            </a:r>
            <a:r>
              <a:rPr lang="en">
                <a:latin typeface="Arial"/>
                <a:ea typeface="Arial"/>
                <a:cs typeface="Arial"/>
                <a:sym typeface="Arial"/>
              </a:rPr>
              <a:t>orking with </a:t>
            </a:r>
            <a:r>
              <a:rPr b="1" lang="en" sz="1400">
                <a:latin typeface="Arial"/>
                <a:ea typeface="Arial"/>
                <a:cs typeface="Arial"/>
                <a:sym typeface="Arial"/>
              </a:rPr>
              <a:t>Guilford County -  Public Safety calls data set</a:t>
            </a:r>
            <a:r>
              <a:rPr lang="en">
                <a:latin typeface="Arial"/>
                <a:ea typeface="Arial"/>
                <a:cs typeface="Arial"/>
                <a:sym typeface="Arial"/>
              </a:rPr>
              <a:t> which includes call records from the following agencies:</a:t>
            </a:r>
            <a:endParaRPr>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
                <a:latin typeface="Arial"/>
                <a:ea typeface="Arial"/>
                <a:cs typeface="Arial"/>
                <a:sym typeface="Arial"/>
              </a:rPr>
              <a:t>GCSD Guilford County Sheriff Department</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GCF Guilford County Fire Department</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EMS	 Emergency Medical Service</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ACO Anim</a:t>
            </a:r>
            <a:r>
              <a:rPr lang="en" sz="1400">
                <a:latin typeface="Arial"/>
                <a:ea typeface="Arial"/>
                <a:cs typeface="Arial"/>
                <a:sym typeface="Arial"/>
              </a:rPr>
              <a:t>al Control</a:t>
            </a:r>
            <a:endParaRPr sz="1400">
              <a:latin typeface="Arial"/>
              <a:ea typeface="Arial"/>
              <a:cs typeface="Arial"/>
              <a:sym typeface="Arial"/>
            </a:endParaRPr>
          </a:p>
          <a:p>
            <a:pPr indent="0" lvl="0" marL="457200" rtl="0" algn="l">
              <a:lnSpc>
                <a:spcPct val="114000"/>
              </a:lnSpc>
              <a:spcBef>
                <a:spcPts val="1200"/>
              </a:spcBef>
              <a:spcAft>
                <a:spcPts val="0"/>
              </a:spcAft>
              <a:buNone/>
            </a:pPr>
            <a:r>
              <a:rPr lang="en" sz="1400">
                <a:solidFill>
                  <a:srgbClr val="FFFFFF"/>
                </a:solidFill>
                <a:latin typeface="Arial"/>
                <a:ea typeface="Arial"/>
                <a:cs typeface="Arial"/>
                <a:sym typeface="Arial"/>
              </a:rPr>
              <a:t>Datasets are available through: opendata.guilfordcounty.com</a:t>
            </a:r>
            <a:endParaRPr sz="1400">
              <a:solidFill>
                <a:srgbClr val="FFFFFF"/>
              </a:solidFill>
              <a:latin typeface="Arial"/>
              <a:ea typeface="Arial"/>
              <a:cs typeface="Arial"/>
              <a:sym typeface="Arial"/>
            </a:endParaRPr>
          </a:p>
          <a:p>
            <a:pPr indent="0" lvl="0" marL="457200" rtl="0" algn="l">
              <a:lnSpc>
                <a:spcPct val="114000"/>
              </a:lnSpc>
              <a:spcBef>
                <a:spcPts val="300"/>
              </a:spcBef>
              <a:spcAft>
                <a:spcPts val="0"/>
              </a:spcAft>
              <a:buNone/>
            </a:pPr>
            <a:r>
              <a:rPr lang="en" sz="1400">
                <a:solidFill>
                  <a:srgbClr val="FFFFFF"/>
                </a:solidFill>
                <a:latin typeface="Arial"/>
                <a:ea typeface="Arial"/>
                <a:cs typeface="Arial"/>
                <a:sym typeface="Arial"/>
              </a:rPr>
              <a:t>Primary Dataset: Public Safety Calls for Service July 1, 2012 - Present</a:t>
            </a:r>
            <a:endParaRPr sz="1400">
              <a:solidFill>
                <a:srgbClr val="FFFFFF"/>
              </a:solidFill>
              <a:latin typeface="Arial"/>
              <a:ea typeface="Arial"/>
              <a:cs typeface="Arial"/>
              <a:sym typeface="Arial"/>
            </a:endParaRPr>
          </a:p>
          <a:p>
            <a:pPr indent="0" lvl="0" marL="457200" rtl="0" algn="l">
              <a:spcBef>
                <a:spcPts val="300"/>
              </a:spcBef>
              <a:spcAft>
                <a:spcPts val="0"/>
              </a:spcAft>
              <a:buNone/>
            </a:pPr>
            <a:r>
              <a:t/>
            </a:r>
            <a:endParaRPr b="1" sz="1800">
              <a:latin typeface="Arial"/>
              <a:ea typeface="Arial"/>
              <a:cs typeface="Arial"/>
              <a:sym typeface="Arial"/>
            </a:endParaRPr>
          </a:p>
          <a:p>
            <a:pPr indent="0" lvl="0" marL="457200" rtl="0" algn="l">
              <a:spcBef>
                <a:spcPts val="0"/>
              </a:spcBef>
              <a:spcAft>
                <a:spcPts val="0"/>
              </a:spcAft>
              <a:buNone/>
            </a:pPr>
            <a:r>
              <a:rPr b="1" lang="en" sz="1800">
                <a:latin typeface="Arial"/>
                <a:ea typeface="Arial"/>
                <a:cs typeface="Arial"/>
                <a:sym typeface="Arial"/>
              </a:rPr>
              <a:t>Main goal</a:t>
            </a:r>
            <a:r>
              <a:rPr lang="en"/>
              <a:t> - </a:t>
            </a:r>
            <a:r>
              <a:rPr lang="en" sz="1400">
                <a:latin typeface="Arial"/>
                <a:ea typeface="Arial"/>
                <a:cs typeface="Arial"/>
                <a:sym typeface="Arial"/>
              </a:rPr>
              <a:t>analyze how </a:t>
            </a:r>
            <a:r>
              <a:rPr b="1" lang="en" sz="1400">
                <a:latin typeface="Arial"/>
                <a:ea typeface="Arial"/>
                <a:cs typeface="Arial"/>
                <a:sym typeface="Arial"/>
              </a:rPr>
              <a:t>resources are allocated</a:t>
            </a:r>
            <a:r>
              <a:rPr lang="en" sz="1400">
                <a:latin typeface="Arial"/>
                <a:ea typeface="Arial"/>
                <a:cs typeface="Arial"/>
                <a:sym typeface="Arial"/>
              </a:rPr>
              <a:t> and make </a:t>
            </a:r>
            <a:r>
              <a:rPr b="1" lang="en" sz="1400">
                <a:latin typeface="Arial"/>
                <a:ea typeface="Arial"/>
                <a:cs typeface="Arial"/>
                <a:sym typeface="Arial"/>
              </a:rPr>
              <a:t>suggestions for better resource allocation</a:t>
            </a:r>
            <a:r>
              <a:rPr lang="en" sz="1400">
                <a:latin typeface="Arial"/>
                <a:ea typeface="Arial"/>
                <a:cs typeface="Arial"/>
                <a:sym typeface="Arial"/>
              </a:rPr>
              <a:t>.</a:t>
            </a:r>
            <a:endParaRPr sz="1400">
              <a:latin typeface="Arial"/>
              <a:ea typeface="Arial"/>
              <a:cs typeface="Arial"/>
              <a:sym typeface="Arial"/>
            </a:endParaRPr>
          </a:p>
          <a:p>
            <a:pPr indent="0" lvl="0" marL="457200" rtl="0" algn="l">
              <a:spcBef>
                <a:spcPts val="30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665125" y="242325"/>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Saed</a:t>
            </a:r>
            <a:endParaRPr/>
          </a:p>
          <a:p>
            <a:pPr indent="0" lvl="0" marL="0" rtl="0" algn="l">
              <a:spcBef>
                <a:spcPts val="0"/>
              </a:spcBef>
              <a:spcAft>
                <a:spcPts val="0"/>
              </a:spcAft>
              <a:buNone/>
            </a:pPr>
            <a:r>
              <a:rPr lang="en"/>
              <a:t>GitHub: SaadMTSA</a:t>
            </a:r>
            <a:endParaRPr/>
          </a:p>
        </p:txBody>
      </p:sp>
      <p:sp>
        <p:nvSpPr>
          <p:cNvPr id="260" name="Google Shape;260;p32"/>
          <p:cNvSpPr txBox="1"/>
          <p:nvPr>
            <p:ph idx="4294967295" type="body"/>
          </p:nvPr>
        </p:nvSpPr>
        <p:spPr>
          <a:xfrm>
            <a:off x="1131900" y="2232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Split Time into 5 Features (Year, Month, DayOfMonth, DayOfWeek, Hour).</a:t>
            </a:r>
            <a:endParaRPr/>
          </a:p>
          <a:p>
            <a:pPr indent="-311150" lvl="0" marL="457200" rtl="0" algn="l">
              <a:spcBef>
                <a:spcPts val="0"/>
              </a:spcBef>
              <a:spcAft>
                <a:spcPts val="0"/>
              </a:spcAft>
              <a:buSzPts val="1300"/>
              <a:buChar char="●"/>
            </a:pPr>
            <a:r>
              <a:rPr lang="en"/>
              <a:t>Find trends and changes in calls over time.</a:t>
            </a:r>
            <a:endParaRPr/>
          </a:p>
          <a:p>
            <a:pPr indent="-311150" lvl="0" marL="457200" rtl="0" algn="l">
              <a:spcBef>
                <a:spcPts val="0"/>
              </a:spcBef>
              <a:spcAft>
                <a:spcPts val="0"/>
              </a:spcAft>
              <a:buSzPts val="1300"/>
              <a:buChar char="●"/>
            </a:pPr>
            <a:r>
              <a:rPr lang="en"/>
              <a:t>Find relations between timeOfCall and other attributes.</a:t>
            </a:r>
            <a:endParaRPr/>
          </a:p>
        </p:txBody>
      </p:sp>
      <p:sp>
        <p:nvSpPr>
          <p:cNvPr id="261" name="Google Shape;261;p32"/>
          <p:cNvSpPr txBox="1"/>
          <p:nvPr/>
        </p:nvSpPr>
        <p:spPr>
          <a:xfrm>
            <a:off x="958750" y="1587050"/>
            <a:ext cx="3000000" cy="8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Time of Call</a:t>
            </a:r>
            <a:endParaRPr sz="24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67" name="Google Shape;267;p33"/>
          <p:cNvPicPr preferRelativeResize="0"/>
          <p:nvPr/>
        </p:nvPicPr>
        <p:blipFill rotWithShape="1">
          <a:blip r:embed="rId3">
            <a:alphaModFix/>
          </a:blip>
          <a:srcRect b="0" l="7045" r="8172" t="0"/>
          <a:stretch/>
        </p:blipFill>
        <p:spPr>
          <a:xfrm>
            <a:off x="1373975" y="1572600"/>
            <a:ext cx="6885945" cy="28427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73" name="Google Shape;273;p34"/>
          <p:cNvPicPr preferRelativeResize="0"/>
          <p:nvPr/>
        </p:nvPicPr>
        <p:blipFill rotWithShape="1">
          <a:blip r:embed="rId3">
            <a:alphaModFix/>
          </a:blip>
          <a:srcRect b="0" l="9129" r="7951" t="0"/>
          <a:stretch/>
        </p:blipFill>
        <p:spPr>
          <a:xfrm>
            <a:off x="1037200" y="1515950"/>
            <a:ext cx="7069605" cy="298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79" name="Google Shape;279;p35"/>
          <p:cNvPicPr preferRelativeResize="0"/>
          <p:nvPr/>
        </p:nvPicPr>
        <p:blipFill rotWithShape="1">
          <a:blip r:embed="rId3">
            <a:alphaModFix/>
          </a:blip>
          <a:srcRect b="0" l="9381" r="8253" t="0"/>
          <a:stretch/>
        </p:blipFill>
        <p:spPr>
          <a:xfrm>
            <a:off x="1115275" y="1599875"/>
            <a:ext cx="6913455" cy="29378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285" name="Google Shape;285;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Visualize relations between different attributes.</a:t>
            </a:r>
            <a:endParaRPr/>
          </a:p>
          <a:p>
            <a:pPr indent="-311150" lvl="0" marL="457200" rtl="0" algn="l">
              <a:spcBef>
                <a:spcPts val="0"/>
              </a:spcBef>
              <a:spcAft>
                <a:spcPts val="0"/>
              </a:spcAft>
              <a:buSzPts val="1300"/>
              <a:buChar char="●"/>
            </a:pPr>
            <a:r>
              <a:rPr lang="en"/>
              <a:t>Done using:</a:t>
            </a:r>
            <a:endParaRPr/>
          </a:p>
          <a:p>
            <a:pPr indent="-298450" lvl="1" marL="914400" rtl="0" algn="l">
              <a:spcBef>
                <a:spcPts val="0"/>
              </a:spcBef>
              <a:spcAft>
                <a:spcPts val="0"/>
              </a:spcAft>
              <a:buSzPts val="1100"/>
              <a:buChar char="○"/>
            </a:pPr>
            <a:r>
              <a:rPr lang="en"/>
              <a:t>CartoDB (Cloud Web Service)</a:t>
            </a:r>
            <a:endParaRPr/>
          </a:p>
          <a:p>
            <a:pPr indent="-298450" lvl="1" marL="914400" rtl="0" algn="l">
              <a:spcBef>
                <a:spcPts val="0"/>
              </a:spcBef>
              <a:spcAft>
                <a:spcPts val="0"/>
              </a:spcAft>
              <a:buSzPts val="1100"/>
              <a:buChar char="○"/>
            </a:pPr>
            <a:r>
              <a:rPr lang="en"/>
              <a:t>MatPlotLib (Python Library)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during one day</a:t>
            </a:r>
            <a:endParaRPr/>
          </a:p>
        </p:txBody>
      </p:sp>
      <p:pic>
        <p:nvPicPr>
          <p:cNvPr id="291" name="Google Shape;291;p37"/>
          <p:cNvPicPr preferRelativeResize="0"/>
          <p:nvPr/>
        </p:nvPicPr>
        <p:blipFill>
          <a:blip r:embed="rId3">
            <a:alphaModFix/>
          </a:blip>
          <a:stretch>
            <a:fillRect/>
          </a:stretch>
        </p:blipFill>
        <p:spPr>
          <a:xfrm>
            <a:off x="2129188" y="1560327"/>
            <a:ext cx="5375526" cy="3016350"/>
          </a:xfrm>
          <a:prstGeom prst="rect">
            <a:avLst/>
          </a:prstGeom>
          <a:noFill/>
          <a:ln>
            <a:noFill/>
          </a:ln>
        </p:spPr>
      </p:pic>
      <p:sp>
        <p:nvSpPr>
          <p:cNvPr id="292" name="Google Shape;292;p37"/>
          <p:cNvSpPr txBox="1"/>
          <p:nvPr/>
        </p:nvSpPr>
        <p:spPr>
          <a:xfrm>
            <a:off x="6590925" y="4652975"/>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298" name="Google Shape;298;p38"/>
          <p:cNvPicPr preferRelativeResize="0"/>
          <p:nvPr/>
        </p:nvPicPr>
        <p:blipFill rotWithShape="1">
          <a:blip r:embed="rId3">
            <a:alphaModFix/>
          </a:blip>
          <a:srcRect b="0" l="4988" r="0" t="0"/>
          <a:stretch/>
        </p:blipFill>
        <p:spPr>
          <a:xfrm>
            <a:off x="1695275" y="1567550"/>
            <a:ext cx="6072473" cy="3141849"/>
          </a:xfrm>
          <a:prstGeom prst="rect">
            <a:avLst/>
          </a:prstGeom>
          <a:noFill/>
          <a:ln>
            <a:noFill/>
          </a:ln>
        </p:spPr>
      </p:pic>
      <p:sp>
        <p:nvSpPr>
          <p:cNvPr id="299" name="Google Shape;299;p38"/>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05" name="Google Shape;305;p39"/>
          <p:cNvPicPr preferRelativeResize="0"/>
          <p:nvPr/>
        </p:nvPicPr>
        <p:blipFill rotWithShape="1">
          <a:blip r:embed="rId3">
            <a:alphaModFix/>
          </a:blip>
          <a:srcRect b="0" l="1811" r="1821" t="0"/>
          <a:stretch/>
        </p:blipFill>
        <p:spPr>
          <a:xfrm>
            <a:off x="1695275" y="1567550"/>
            <a:ext cx="6072475" cy="3141850"/>
          </a:xfrm>
          <a:prstGeom prst="rect">
            <a:avLst/>
          </a:prstGeom>
          <a:noFill/>
          <a:ln>
            <a:noFill/>
          </a:ln>
        </p:spPr>
      </p:pic>
      <p:sp>
        <p:nvSpPr>
          <p:cNvPr id="306" name="Google Shape;306;p39"/>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12" name="Google Shape;312;p40"/>
          <p:cNvPicPr preferRelativeResize="0"/>
          <p:nvPr/>
        </p:nvPicPr>
        <p:blipFill rotWithShape="1">
          <a:blip r:embed="rId3">
            <a:alphaModFix/>
          </a:blip>
          <a:srcRect b="0" l="2705" r="2705" t="0"/>
          <a:stretch/>
        </p:blipFill>
        <p:spPr>
          <a:xfrm>
            <a:off x="1695275" y="1567550"/>
            <a:ext cx="6072475" cy="3141850"/>
          </a:xfrm>
          <a:prstGeom prst="rect">
            <a:avLst/>
          </a:prstGeom>
          <a:noFill/>
          <a:ln>
            <a:noFill/>
          </a:ln>
        </p:spPr>
      </p:pic>
      <p:sp>
        <p:nvSpPr>
          <p:cNvPr id="313" name="Google Shape;313;p40"/>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19" name="Google Shape;319;p41"/>
          <p:cNvPicPr preferRelativeResize="0"/>
          <p:nvPr/>
        </p:nvPicPr>
        <p:blipFill rotWithShape="1">
          <a:blip r:embed="rId3">
            <a:alphaModFix/>
          </a:blip>
          <a:srcRect b="0" l="2927" r="2927" t="0"/>
          <a:stretch/>
        </p:blipFill>
        <p:spPr>
          <a:xfrm>
            <a:off x="1695275" y="1567550"/>
            <a:ext cx="6072472" cy="3141849"/>
          </a:xfrm>
          <a:prstGeom prst="rect">
            <a:avLst/>
          </a:prstGeom>
          <a:noFill/>
          <a:ln>
            <a:noFill/>
          </a:ln>
        </p:spPr>
      </p:pic>
      <p:sp>
        <p:nvSpPr>
          <p:cNvPr id="320" name="Google Shape;320;p41"/>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332150" y="123400"/>
            <a:ext cx="70389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How does Data look like?</a:t>
            </a:r>
            <a:endParaRPr b="1"/>
          </a:p>
        </p:txBody>
      </p:sp>
      <p:sp>
        <p:nvSpPr>
          <p:cNvPr id="147" name="Google Shape;147;p15"/>
          <p:cNvSpPr txBox="1"/>
          <p:nvPr>
            <p:ph idx="1" type="body"/>
          </p:nvPr>
        </p:nvSpPr>
        <p:spPr>
          <a:xfrm>
            <a:off x="955800" y="700000"/>
            <a:ext cx="7791600" cy="434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400">
                <a:solidFill>
                  <a:srgbClr val="FFFFFF"/>
                </a:solidFill>
                <a:latin typeface="Arial"/>
                <a:ea typeface="Arial"/>
                <a:cs typeface="Arial"/>
                <a:sym typeface="Arial"/>
              </a:rPr>
              <a:t>Fields:</a:t>
            </a:r>
            <a:endParaRPr sz="1400">
              <a:solidFill>
                <a:srgbClr val="FFFFFF"/>
              </a:solidFill>
              <a:latin typeface="Arial"/>
              <a:ea typeface="Arial"/>
              <a:cs typeface="Arial"/>
              <a:sym typeface="Arial"/>
            </a:endParaRPr>
          </a:p>
          <a:p>
            <a:pPr indent="-317500" lvl="0" marL="457200" rtl="0" algn="l">
              <a:lnSpc>
                <a:spcPct val="114000"/>
              </a:lnSpc>
              <a:spcBef>
                <a:spcPts val="300"/>
              </a:spcBef>
              <a:spcAft>
                <a:spcPts val="0"/>
              </a:spcAft>
              <a:buClr>
                <a:srgbClr val="FFFFFF"/>
              </a:buClr>
              <a:buSzPts val="1400"/>
              <a:buFont typeface="Arial"/>
              <a:buChar char="●"/>
            </a:pPr>
            <a:r>
              <a:rPr lang="en" sz="1400">
                <a:solidFill>
                  <a:srgbClr val="FFFFFF"/>
                </a:solidFill>
                <a:latin typeface="Arial"/>
                <a:ea typeface="Arial"/>
                <a:cs typeface="Arial"/>
                <a:sym typeface="Arial"/>
              </a:rPr>
              <a:t>Time related: call-time, call-source, day of month, secs2rt, secs2di, secs2en, etc.</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Location related: city, district, longitude, latitude                                                      </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Reason for call: nature, priority   								</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Responsibility assigned to: agency -ACO/EMS/GCF/GCSD </a:t>
            </a:r>
            <a:endParaRPr sz="14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t/>
            </a:r>
            <a:endParaRPr sz="14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rPr lang="en" sz="1800">
                <a:solidFill>
                  <a:srgbClr val="FFFFFF"/>
                </a:solidFill>
                <a:latin typeface="Arial"/>
                <a:ea typeface="Arial"/>
                <a:cs typeface="Arial"/>
                <a:sym typeface="Arial"/>
              </a:rPr>
              <a:t>Data cleanup (all members of the team)</a:t>
            </a:r>
            <a:endParaRPr sz="18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rPr lang="en" sz="1800">
                <a:solidFill>
                  <a:srgbClr val="FFFFFF"/>
                </a:solidFill>
                <a:latin typeface="Arial"/>
                <a:ea typeface="Arial"/>
                <a:cs typeface="Arial"/>
                <a:sym typeface="Arial"/>
              </a:rPr>
              <a:t>Work towards our main goal:</a:t>
            </a:r>
            <a:endParaRPr sz="1800">
              <a:solidFill>
                <a:srgbClr val="FFFFFF"/>
              </a:solidFill>
              <a:latin typeface="Arial"/>
              <a:ea typeface="Arial"/>
              <a:cs typeface="Arial"/>
              <a:sym typeface="Arial"/>
            </a:endParaRPr>
          </a:p>
          <a:p>
            <a:pPr indent="-342900" lvl="0" marL="457200" rtl="0" algn="l">
              <a:spcBef>
                <a:spcPts val="300"/>
              </a:spcBef>
              <a:spcAft>
                <a:spcPts val="0"/>
              </a:spcAft>
              <a:buClr>
                <a:schemeClr val="lt1"/>
              </a:buClr>
              <a:buSzPts val="1800"/>
              <a:buChar char="●"/>
            </a:pPr>
            <a:r>
              <a:rPr lang="en"/>
              <a:t>Relations between natures - agencies</a:t>
            </a:r>
            <a:endParaRPr/>
          </a:p>
          <a:p>
            <a:pPr indent="-342900" lvl="0" marL="457200" rtl="0" algn="l">
              <a:spcBef>
                <a:spcPts val="0"/>
              </a:spcBef>
              <a:spcAft>
                <a:spcPts val="0"/>
              </a:spcAft>
              <a:buClr>
                <a:schemeClr val="lt1"/>
              </a:buClr>
              <a:buSzPts val="1800"/>
              <a:buChar char="●"/>
            </a:pPr>
            <a:r>
              <a:rPr lang="en"/>
              <a:t>Patterns between time - calls</a:t>
            </a:r>
            <a:endParaRPr/>
          </a:p>
          <a:p>
            <a:pPr indent="-342900" lvl="0" marL="457200" rtl="0" algn="l">
              <a:spcBef>
                <a:spcPts val="0"/>
              </a:spcBef>
              <a:spcAft>
                <a:spcPts val="0"/>
              </a:spcAft>
              <a:buClr>
                <a:schemeClr val="lt1"/>
              </a:buClr>
              <a:buSzPts val="1800"/>
              <a:buChar char="●"/>
            </a:pPr>
            <a:r>
              <a:rPr lang="en"/>
              <a:t>Response reaction time analysis</a:t>
            </a:r>
            <a:endParaRPr/>
          </a:p>
          <a:p>
            <a:pPr indent="-342900" lvl="0" marL="457200" rtl="0" algn="l">
              <a:spcBef>
                <a:spcPts val="0"/>
              </a:spcBef>
              <a:spcAft>
                <a:spcPts val="0"/>
              </a:spcAft>
              <a:buClr>
                <a:schemeClr val="lt1"/>
              </a:buClr>
              <a:buSzPts val="1800"/>
              <a:buChar char="●"/>
            </a:pPr>
            <a:r>
              <a:rPr lang="en"/>
              <a:t>Priority analysis</a:t>
            </a:r>
            <a:endParaRPr sz="1800">
              <a:solidFill>
                <a:srgbClr val="FFFFFF"/>
              </a:solidFill>
              <a:latin typeface="Arial"/>
              <a:ea typeface="Arial"/>
              <a:cs typeface="Arial"/>
              <a:sym typeface="Arial"/>
            </a:endParaRPr>
          </a:p>
          <a:p>
            <a:pPr indent="0" lvl="0" marL="0" rtl="0" algn="l">
              <a:lnSpc>
                <a:spcPct val="114000"/>
              </a:lnSpc>
              <a:spcBef>
                <a:spcPts val="0"/>
              </a:spcBef>
              <a:spcAft>
                <a:spcPts val="0"/>
              </a:spcAft>
              <a:buNone/>
            </a:pPr>
            <a:r>
              <a:t/>
            </a:r>
            <a:endParaRPr sz="1800">
              <a:solidFill>
                <a:srgbClr val="FFFFFF"/>
              </a:solidFill>
              <a:latin typeface="Arial"/>
              <a:ea typeface="Arial"/>
              <a:cs typeface="Arial"/>
              <a:sym typeface="Arial"/>
            </a:endParaRPr>
          </a:p>
          <a:p>
            <a:pPr indent="0" lvl="0" marL="0" rtl="0" algn="l">
              <a:lnSpc>
                <a:spcPct val="100000"/>
              </a:lnSpc>
              <a:spcBef>
                <a:spcPts val="1100"/>
              </a:spcBef>
              <a:spcAft>
                <a:spcPts val="0"/>
              </a:spcAft>
              <a:buClr>
                <a:schemeClr val="dk1"/>
              </a:buClr>
              <a:buSzPts val="1100"/>
              <a:buFont typeface="Arial"/>
              <a:buNone/>
            </a:pPr>
            <a:r>
              <a:t/>
            </a:r>
            <a:endParaRPr b="1" sz="1650">
              <a:solidFill>
                <a:srgbClr val="FFFFFF"/>
              </a:solidFill>
            </a:endParaRPr>
          </a:p>
          <a:p>
            <a:pPr indent="0" lvl="0" marL="0" rtl="0" algn="l">
              <a:spcBef>
                <a:spcPts val="0"/>
              </a:spcBef>
              <a:spcAft>
                <a:spcPts val="0"/>
              </a:spcAft>
              <a:buClr>
                <a:srgbClr val="000000"/>
              </a:buClr>
              <a:buSzPts val="1100"/>
              <a:buFont typeface="Arial"/>
              <a:buNone/>
            </a:pPr>
            <a:r>
              <a:t/>
            </a:r>
            <a:endParaRPr>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26" name="Google Shape;326;p42"/>
          <p:cNvPicPr preferRelativeResize="0"/>
          <p:nvPr/>
        </p:nvPicPr>
        <p:blipFill rotWithShape="1">
          <a:blip r:embed="rId3">
            <a:alphaModFix/>
          </a:blip>
          <a:srcRect b="0" l="4537" r="4528" t="0"/>
          <a:stretch/>
        </p:blipFill>
        <p:spPr>
          <a:xfrm>
            <a:off x="1695275" y="1567550"/>
            <a:ext cx="6072472" cy="3141849"/>
          </a:xfrm>
          <a:prstGeom prst="rect">
            <a:avLst/>
          </a:prstGeom>
          <a:noFill/>
          <a:ln>
            <a:noFill/>
          </a:ln>
        </p:spPr>
      </p:pic>
      <p:sp>
        <p:nvSpPr>
          <p:cNvPr id="327" name="Google Shape;327;p42"/>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(Month)</a:t>
            </a:r>
            <a:endParaRPr/>
          </a:p>
        </p:txBody>
      </p:sp>
      <p:pic>
        <p:nvPicPr>
          <p:cNvPr id="333" name="Google Shape;333;p43"/>
          <p:cNvPicPr preferRelativeResize="0"/>
          <p:nvPr/>
        </p:nvPicPr>
        <p:blipFill>
          <a:blip r:embed="rId3">
            <a:alphaModFix/>
          </a:blip>
          <a:stretch>
            <a:fillRect/>
          </a:stretch>
        </p:blipFill>
        <p:spPr>
          <a:xfrm>
            <a:off x="2317325" y="1640371"/>
            <a:ext cx="4999226" cy="2794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(Hour)</a:t>
            </a:r>
            <a:endParaRPr/>
          </a:p>
        </p:txBody>
      </p:sp>
      <p:pic>
        <p:nvPicPr>
          <p:cNvPr id="339" name="Google Shape;339;p44"/>
          <p:cNvPicPr preferRelativeResize="0"/>
          <p:nvPr/>
        </p:nvPicPr>
        <p:blipFill>
          <a:blip r:embed="rId3">
            <a:alphaModFix/>
          </a:blip>
          <a:stretch>
            <a:fillRect/>
          </a:stretch>
        </p:blipFill>
        <p:spPr>
          <a:xfrm>
            <a:off x="2091898" y="1500500"/>
            <a:ext cx="5301551" cy="3000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(Day of Week)</a:t>
            </a:r>
            <a:endParaRPr/>
          </a:p>
        </p:txBody>
      </p:sp>
      <p:pic>
        <p:nvPicPr>
          <p:cNvPr id="345" name="Google Shape;345;p45"/>
          <p:cNvPicPr preferRelativeResize="0"/>
          <p:nvPr/>
        </p:nvPicPr>
        <p:blipFill>
          <a:blip r:embed="rId3">
            <a:alphaModFix/>
          </a:blip>
          <a:stretch>
            <a:fillRect/>
          </a:stretch>
        </p:blipFill>
        <p:spPr>
          <a:xfrm>
            <a:off x="3145054" y="1464425"/>
            <a:ext cx="2853900" cy="34049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a:t>
            </a:r>
            <a:r>
              <a:rPr lang="en"/>
              <a:t> Component Analysis (PCA)</a:t>
            </a:r>
            <a:endParaRPr/>
          </a:p>
        </p:txBody>
      </p:sp>
      <p:sp>
        <p:nvSpPr>
          <p:cNvPr id="351" name="Google Shape;351;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Reduced the components used in the machine learning down to 2.</a:t>
            </a:r>
            <a:endParaRPr/>
          </a:p>
        </p:txBody>
      </p:sp>
      <p:pic>
        <p:nvPicPr>
          <p:cNvPr id="352" name="Google Shape;352;p46"/>
          <p:cNvPicPr preferRelativeResize="0"/>
          <p:nvPr/>
        </p:nvPicPr>
        <p:blipFill>
          <a:blip r:embed="rId3">
            <a:alphaModFix/>
          </a:blip>
          <a:stretch>
            <a:fillRect/>
          </a:stretch>
        </p:blipFill>
        <p:spPr>
          <a:xfrm>
            <a:off x="2077599" y="2034604"/>
            <a:ext cx="5353125" cy="2865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358" name="Google Shape;358;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Trying to predict the agency that relates to a call before any word is said.</a:t>
            </a:r>
            <a:br>
              <a:rPr lang="en"/>
            </a:br>
            <a:endParaRPr/>
          </a:p>
          <a:p>
            <a:pPr indent="-311150" lvl="0" marL="457200" rtl="0" algn="l">
              <a:spcBef>
                <a:spcPts val="0"/>
              </a:spcBef>
              <a:spcAft>
                <a:spcPts val="0"/>
              </a:spcAft>
              <a:buSzPts val="1300"/>
              <a:buChar char="●"/>
            </a:pPr>
            <a:r>
              <a:rPr lang="en"/>
              <a:t>Type: Classification problem (Supervised Machine Learning).</a:t>
            </a:r>
            <a:br>
              <a:rPr lang="en"/>
            </a:br>
            <a:endParaRPr/>
          </a:p>
          <a:p>
            <a:pPr indent="-311150" lvl="0" marL="457200" rtl="0" algn="l">
              <a:spcBef>
                <a:spcPts val="0"/>
              </a:spcBef>
              <a:spcAft>
                <a:spcPts val="0"/>
              </a:spcAft>
              <a:buSzPts val="1300"/>
              <a:buChar char="●"/>
            </a:pPr>
            <a:r>
              <a:rPr lang="en"/>
              <a:t>Features:</a:t>
            </a:r>
            <a:br>
              <a:rPr lang="en"/>
            </a:br>
            <a:r>
              <a:rPr lang="en"/>
              <a:t>Call time (Hour, DayOfWeek, DayOfMonth)</a:t>
            </a:r>
            <a:br>
              <a:rPr lang="en"/>
            </a:br>
            <a:r>
              <a:rPr lang="en"/>
              <a:t>Location (Longitude, Latitude)</a:t>
            </a:r>
            <a:br>
              <a:rPr lang="en"/>
            </a:br>
            <a:r>
              <a:rPr lang="en"/>
              <a:t>CallSource (e.g. E911, W911, SELF, XFER, PHONE).</a:t>
            </a:r>
            <a:br>
              <a:rPr lang="en"/>
            </a:br>
            <a:endParaRPr/>
          </a:p>
          <a:p>
            <a:pPr indent="-311150" lvl="0" marL="457200" rtl="0" algn="l">
              <a:spcBef>
                <a:spcPts val="0"/>
              </a:spcBef>
              <a:spcAft>
                <a:spcPts val="0"/>
              </a:spcAft>
              <a:buSzPts val="1300"/>
              <a:buChar char="●"/>
            </a:pPr>
            <a:r>
              <a:rPr lang="en"/>
              <a:t>Output (Prediction): Agency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Models</a:t>
            </a:r>
            <a:endParaRPr/>
          </a:p>
        </p:txBody>
      </p:sp>
      <p:sp>
        <p:nvSpPr>
          <p:cNvPr id="364" name="Google Shape;364;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Used a Random Forest Classifier and Gradient Boost Classifier</a:t>
            </a:r>
            <a:endParaRPr/>
          </a:p>
          <a:p>
            <a:pPr indent="-311150" lvl="0" marL="457200" rtl="0" algn="l">
              <a:spcBef>
                <a:spcPts val="0"/>
              </a:spcBef>
              <a:spcAft>
                <a:spcPts val="0"/>
              </a:spcAft>
              <a:buSzPts val="1300"/>
              <a:buChar char="●"/>
            </a:pPr>
            <a:r>
              <a:rPr lang="en"/>
              <a:t>Those are ensemble methods which combine multiple ‘weak’ predictors to form a ‘strong’ one.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370" name="Google Shape;370;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Consists of Multiple Estimators.</a:t>
            </a:r>
            <a:endParaRPr/>
          </a:p>
          <a:p>
            <a:pPr indent="-311150" lvl="0" marL="457200" rtl="0" algn="l">
              <a:spcBef>
                <a:spcPts val="0"/>
              </a:spcBef>
              <a:spcAft>
                <a:spcPts val="0"/>
              </a:spcAft>
              <a:buSzPts val="1300"/>
              <a:buChar char="●"/>
            </a:pPr>
            <a:r>
              <a:rPr lang="en"/>
              <a:t>An estimator is a Decision Tree.</a:t>
            </a:r>
            <a:endParaRPr/>
          </a:p>
          <a:p>
            <a:pPr indent="-311150" lvl="0" marL="457200" rtl="0" algn="l">
              <a:spcBef>
                <a:spcPts val="0"/>
              </a:spcBef>
              <a:spcAft>
                <a:spcPts val="0"/>
              </a:spcAft>
              <a:buSzPts val="1300"/>
              <a:buChar char="●"/>
            </a:pPr>
            <a:r>
              <a:rPr lang="en"/>
              <a:t>During training, all trees are independent from each other.</a:t>
            </a:r>
            <a:endParaRPr/>
          </a:p>
        </p:txBody>
      </p:sp>
      <p:pic>
        <p:nvPicPr>
          <p:cNvPr id="371" name="Google Shape;371;p49"/>
          <p:cNvPicPr preferRelativeResize="0"/>
          <p:nvPr/>
        </p:nvPicPr>
        <p:blipFill rotWithShape="1">
          <a:blip r:embed="rId3">
            <a:alphaModFix/>
          </a:blip>
          <a:srcRect b="0" l="0" r="0" t="12449"/>
          <a:stretch/>
        </p:blipFill>
        <p:spPr>
          <a:xfrm>
            <a:off x="3115600" y="2571750"/>
            <a:ext cx="3402701" cy="223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377" name="Google Shape;377;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Consists of Multiple Estimators, too.</a:t>
            </a:r>
            <a:endParaRPr/>
          </a:p>
          <a:p>
            <a:pPr indent="-311150" lvl="0" marL="457200" rtl="0" algn="l">
              <a:spcBef>
                <a:spcPts val="0"/>
              </a:spcBef>
              <a:spcAft>
                <a:spcPts val="0"/>
              </a:spcAft>
              <a:buSzPts val="1300"/>
              <a:buChar char="●"/>
            </a:pPr>
            <a:r>
              <a:rPr lang="en"/>
              <a:t>In our model, an estimator is a tree.</a:t>
            </a:r>
            <a:endParaRPr/>
          </a:p>
          <a:p>
            <a:pPr indent="-311150" lvl="0" marL="457200" rtl="0" algn="l">
              <a:spcBef>
                <a:spcPts val="0"/>
              </a:spcBef>
              <a:spcAft>
                <a:spcPts val="0"/>
              </a:spcAft>
              <a:buSzPts val="1300"/>
              <a:buChar char="●"/>
            </a:pPr>
            <a:r>
              <a:rPr lang="en"/>
              <a:t>During training, the loss value of the current tree is used to help the next tree do better, aka Boosting.</a:t>
            </a:r>
            <a:endParaRPr/>
          </a:p>
        </p:txBody>
      </p:sp>
      <p:pic>
        <p:nvPicPr>
          <p:cNvPr id="378" name="Google Shape;378;p50"/>
          <p:cNvPicPr preferRelativeResize="0"/>
          <p:nvPr/>
        </p:nvPicPr>
        <p:blipFill>
          <a:blip r:embed="rId3">
            <a:alphaModFix/>
          </a:blip>
          <a:stretch>
            <a:fillRect/>
          </a:stretch>
        </p:blipFill>
        <p:spPr>
          <a:xfrm>
            <a:off x="1370651" y="2797800"/>
            <a:ext cx="4328324" cy="1888800"/>
          </a:xfrm>
          <a:prstGeom prst="rect">
            <a:avLst/>
          </a:prstGeom>
          <a:noFill/>
          <a:ln>
            <a:noFill/>
          </a:ln>
        </p:spPr>
      </p:pic>
      <p:pic>
        <p:nvPicPr>
          <p:cNvPr id="379" name="Google Shape;379;p50"/>
          <p:cNvPicPr preferRelativeResize="0"/>
          <p:nvPr/>
        </p:nvPicPr>
        <p:blipFill>
          <a:blip r:embed="rId4">
            <a:alphaModFix/>
          </a:blip>
          <a:stretch>
            <a:fillRect/>
          </a:stretch>
        </p:blipFill>
        <p:spPr>
          <a:xfrm>
            <a:off x="5808700" y="2874423"/>
            <a:ext cx="2385125" cy="1735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Balancing the Dataset</a:t>
            </a:r>
            <a:endParaRPr/>
          </a:p>
        </p:txBody>
      </p:sp>
      <p:sp>
        <p:nvSpPr>
          <p:cNvPr id="385" name="Google Shape;385;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As we’ve seen before, the dataset is hugely biased towards EMS &amp; GCSD.</a:t>
            </a:r>
            <a:endParaRPr/>
          </a:p>
          <a:p>
            <a:pPr indent="-311150" lvl="0" marL="457200" rtl="0" algn="l">
              <a:spcBef>
                <a:spcPts val="0"/>
              </a:spcBef>
              <a:spcAft>
                <a:spcPts val="0"/>
              </a:spcAft>
              <a:buSzPts val="1300"/>
              <a:buChar char="●"/>
            </a:pPr>
            <a:r>
              <a:rPr lang="en"/>
              <a:t>This isn’t preferred for machine learning.</a:t>
            </a:r>
            <a:endParaRPr/>
          </a:p>
          <a:p>
            <a:pPr indent="-311150" lvl="0" marL="457200" rtl="0" algn="l">
              <a:spcBef>
                <a:spcPts val="0"/>
              </a:spcBef>
              <a:spcAft>
                <a:spcPts val="0"/>
              </a:spcAft>
              <a:buSzPts val="1300"/>
              <a:buChar char="●"/>
            </a:pPr>
            <a:r>
              <a:rPr lang="en"/>
              <a:t>A new BALANCED dataset has been created.</a:t>
            </a:r>
            <a:br>
              <a:rPr lang="en"/>
            </a:br>
            <a:endParaRPr/>
          </a:p>
        </p:txBody>
      </p:sp>
      <p:pic>
        <p:nvPicPr>
          <p:cNvPr id="386" name="Google Shape;386;p51"/>
          <p:cNvPicPr preferRelativeResize="0"/>
          <p:nvPr/>
        </p:nvPicPr>
        <p:blipFill>
          <a:blip r:embed="rId3">
            <a:alphaModFix/>
          </a:blip>
          <a:stretch>
            <a:fillRect/>
          </a:stretch>
        </p:blipFill>
        <p:spPr>
          <a:xfrm>
            <a:off x="1417974" y="2571750"/>
            <a:ext cx="2643398" cy="2370675"/>
          </a:xfrm>
          <a:prstGeom prst="rect">
            <a:avLst/>
          </a:prstGeom>
          <a:noFill/>
          <a:ln>
            <a:noFill/>
          </a:ln>
        </p:spPr>
      </p:pic>
      <p:pic>
        <p:nvPicPr>
          <p:cNvPr id="387" name="Google Shape;387;p51"/>
          <p:cNvPicPr preferRelativeResize="0"/>
          <p:nvPr/>
        </p:nvPicPr>
        <p:blipFill>
          <a:blip r:embed="rId4">
            <a:alphaModFix/>
          </a:blip>
          <a:stretch>
            <a:fillRect/>
          </a:stretch>
        </p:blipFill>
        <p:spPr>
          <a:xfrm>
            <a:off x="5170900" y="2428400"/>
            <a:ext cx="2642615" cy="2463524"/>
          </a:xfrm>
          <a:prstGeom prst="rect">
            <a:avLst/>
          </a:prstGeom>
          <a:noFill/>
          <a:ln>
            <a:noFill/>
          </a:ln>
        </p:spPr>
      </p:pic>
      <p:sp>
        <p:nvSpPr>
          <p:cNvPr id="388" name="Google Shape;388;p51"/>
          <p:cNvSpPr/>
          <p:nvPr/>
        </p:nvSpPr>
        <p:spPr>
          <a:xfrm>
            <a:off x="4258450" y="3461713"/>
            <a:ext cx="807900" cy="39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rPr lang="en"/>
              <a:t>GitHub: </a:t>
            </a:r>
            <a:r>
              <a:rPr lang="en"/>
              <a:t>81wingo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94" name="Google Shape;394;p52"/>
          <p:cNvPicPr preferRelativeResize="0"/>
          <p:nvPr/>
        </p:nvPicPr>
        <p:blipFill>
          <a:blip r:embed="rId3">
            <a:alphaModFix/>
          </a:blip>
          <a:stretch>
            <a:fillRect/>
          </a:stretch>
        </p:blipFill>
        <p:spPr>
          <a:xfrm>
            <a:off x="657375" y="2022925"/>
            <a:ext cx="7328400" cy="1704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131700" y="117850"/>
            <a:ext cx="5279100" cy="48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Oana</a:t>
            </a:r>
            <a:endParaRPr/>
          </a:p>
          <a:p>
            <a:pPr indent="0" lvl="0" marL="0" rtl="0" algn="ctr">
              <a:spcBef>
                <a:spcPts val="0"/>
              </a:spcBef>
              <a:spcAft>
                <a:spcPts val="0"/>
              </a:spcAft>
              <a:buNone/>
            </a:pPr>
            <a:r>
              <a:rPr lang="en" sz="1800"/>
              <a:t>Github: odumitr</a:t>
            </a:r>
            <a:endParaRPr sz="1800"/>
          </a:p>
          <a:p>
            <a:pPr indent="0" lvl="0" marL="0" rtl="0" algn="l">
              <a:spcBef>
                <a:spcPts val="0"/>
              </a:spcBef>
              <a:spcAft>
                <a:spcPts val="0"/>
              </a:spcAft>
              <a:buNone/>
            </a:pPr>
            <a:r>
              <a:t/>
            </a:r>
            <a:endParaRPr sz="1800"/>
          </a:p>
          <a:p>
            <a:pPr indent="457200" lvl="0" marL="1371600" rtl="0" algn="l">
              <a:spcBef>
                <a:spcPts val="0"/>
              </a:spcBef>
              <a:spcAft>
                <a:spcPts val="0"/>
              </a:spcAft>
              <a:buNone/>
            </a:pPr>
            <a:r>
              <a:rPr b="1" lang="en" sz="1800"/>
              <a:t>Statistics tools</a:t>
            </a:r>
            <a:endParaRPr b="1" sz="1800"/>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Relationships between trending natures for calls and each agency</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r>
              <a:rPr b="1" lang="en" sz="1800">
                <a:solidFill>
                  <a:srgbClr val="FFFFFF"/>
                </a:solidFill>
              </a:rPr>
              <a:t>Machine learning tools</a:t>
            </a:r>
            <a:endParaRPr b="1" sz="1800">
              <a:solidFill>
                <a:srgbClr val="FFFFFF"/>
              </a:solidFil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time</a:t>
            </a:r>
            <a:endParaRPr sz="1400">
              <a:solidFill>
                <a:srgbClr val="FFFFFF"/>
              </a:solidFill>
              <a:latin typeface="Arial"/>
              <a:ea typeface="Arial"/>
              <a:cs typeface="Arial"/>
              <a:sym typeface="Aria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natures</a:t>
            </a:r>
            <a:endParaRPr sz="1400">
              <a:solidFill>
                <a:srgbClr val="FFFFFF"/>
              </a:solidFill>
              <a:latin typeface="Arial"/>
              <a:ea typeface="Arial"/>
              <a:cs typeface="Arial"/>
              <a:sym typeface="Aria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new locations</a:t>
            </a:r>
            <a:endParaRPr sz="1400">
              <a:solidFill>
                <a:srgbClr val="FFFFFF"/>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1297500" y="83175"/>
            <a:ext cx="7038900" cy="908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None/>
            </a:pPr>
            <a:r>
              <a:rPr b="1" lang="en" u="sng">
                <a:solidFill>
                  <a:srgbClr val="FFFFFF"/>
                </a:solidFill>
              </a:rPr>
              <a:t>Natures with the biggest variance in calls</a:t>
            </a:r>
            <a:endParaRPr b="1" u="sng">
              <a:solidFill>
                <a:srgbClr val="FFFFFF"/>
              </a:solidFill>
            </a:endParaRPr>
          </a:p>
        </p:txBody>
      </p:sp>
      <p:sp>
        <p:nvSpPr>
          <p:cNvPr id="405" name="Google Shape;405;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6" name="Google Shape;406;p54"/>
          <p:cNvPicPr preferRelativeResize="0"/>
          <p:nvPr/>
        </p:nvPicPr>
        <p:blipFill>
          <a:blip r:embed="rId3">
            <a:alphaModFix/>
          </a:blip>
          <a:stretch>
            <a:fillRect/>
          </a:stretch>
        </p:blipFill>
        <p:spPr>
          <a:xfrm>
            <a:off x="311700" y="1152475"/>
            <a:ext cx="4114800" cy="3416400"/>
          </a:xfrm>
          <a:prstGeom prst="rect">
            <a:avLst/>
          </a:prstGeom>
          <a:noFill/>
          <a:ln>
            <a:noFill/>
          </a:ln>
        </p:spPr>
      </p:pic>
      <p:pic>
        <p:nvPicPr>
          <p:cNvPr id="407" name="Google Shape;407;p54"/>
          <p:cNvPicPr preferRelativeResize="0"/>
          <p:nvPr/>
        </p:nvPicPr>
        <p:blipFill>
          <a:blip r:embed="rId4">
            <a:alphaModFix/>
          </a:blip>
          <a:stretch>
            <a:fillRect/>
          </a:stretch>
        </p:blipFill>
        <p:spPr>
          <a:xfrm>
            <a:off x="4717500" y="1152475"/>
            <a:ext cx="4114800" cy="341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1297500" y="83175"/>
            <a:ext cx="7038900" cy="908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None/>
            </a:pPr>
            <a:r>
              <a:rPr b="1" lang="en" u="sng">
                <a:solidFill>
                  <a:srgbClr val="FFFFFF"/>
                </a:solidFill>
              </a:rPr>
              <a:t>Natures with the biggest variance in calls</a:t>
            </a:r>
            <a:endParaRPr b="1" u="sng">
              <a:solidFill>
                <a:srgbClr val="FFFFFF"/>
              </a:solidFill>
            </a:endParaRPr>
          </a:p>
        </p:txBody>
      </p:sp>
      <p:sp>
        <p:nvSpPr>
          <p:cNvPr id="413" name="Google Shape;413;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4" name="Google Shape;414;p55"/>
          <p:cNvPicPr preferRelativeResize="0"/>
          <p:nvPr/>
        </p:nvPicPr>
        <p:blipFill>
          <a:blip r:embed="rId3">
            <a:alphaModFix/>
          </a:blip>
          <a:stretch>
            <a:fillRect/>
          </a:stretch>
        </p:blipFill>
        <p:spPr>
          <a:xfrm>
            <a:off x="311700" y="1152475"/>
            <a:ext cx="4114800" cy="3416400"/>
          </a:xfrm>
          <a:prstGeom prst="rect">
            <a:avLst/>
          </a:prstGeom>
          <a:noFill/>
          <a:ln>
            <a:noFill/>
          </a:ln>
        </p:spPr>
      </p:pic>
      <p:pic>
        <p:nvPicPr>
          <p:cNvPr id="415" name="Google Shape;415;p55"/>
          <p:cNvPicPr preferRelativeResize="0"/>
          <p:nvPr/>
        </p:nvPicPr>
        <p:blipFill>
          <a:blip r:embed="rId4">
            <a:alphaModFix/>
          </a:blip>
          <a:stretch>
            <a:fillRect/>
          </a:stretch>
        </p:blipFill>
        <p:spPr>
          <a:xfrm>
            <a:off x="4832400" y="1152475"/>
            <a:ext cx="4114800" cy="341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6"/>
          <p:cNvSpPr txBox="1"/>
          <p:nvPr>
            <p:ph type="title"/>
          </p:nvPr>
        </p:nvSpPr>
        <p:spPr>
          <a:xfrm>
            <a:off x="1297500" y="55450"/>
            <a:ext cx="7038900" cy="589200"/>
          </a:xfrm>
          <a:prstGeom prst="rect">
            <a:avLst/>
          </a:prstGeom>
        </p:spPr>
        <p:txBody>
          <a:bodyPr anchorCtr="0" anchor="t" bIns="91425" lIns="91425" spcFirstLastPara="1" rIns="91425" wrap="square" tIns="91425">
            <a:noAutofit/>
          </a:bodyPr>
          <a:lstStyle/>
          <a:p>
            <a:pPr indent="0" lvl="0" marL="0" rtl="0" algn="ctr">
              <a:lnSpc>
                <a:spcPct val="114000"/>
              </a:lnSpc>
              <a:spcBef>
                <a:spcPts val="500"/>
              </a:spcBef>
              <a:spcAft>
                <a:spcPts val="400"/>
              </a:spcAft>
              <a:buNone/>
            </a:pPr>
            <a:r>
              <a:rPr b="1" lang="en" u="sng">
                <a:solidFill>
                  <a:srgbClr val="FFFFFF"/>
                </a:solidFill>
              </a:rPr>
              <a:t>Phone call duration statistics per agency</a:t>
            </a:r>
            <a:endParaRPr b="1" u="sng">
              <a:solidFill>
                <a:srgbClr val="FFFFFF"/>
              </a:solidFill>
            </a:endParaRPr>
          </a:p>
        </p:txBody>
      </p:sp>
      <p:sp>
        <p:nvSpPr>
          <p:cNvPr id="421" name="Google Shape;421;p56"/>
          <p:cNvSpPr txBox="1"/>
          <p:nvPr>
            <p:ph idx="1" type="body"/>
          </p:nvPr>
        </p:nvSpPr>
        <p:spPr>
          <a:xfrm>
            <a:off x="145575" y="769450"/>
            <a:ext cx="89214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ACO mean call duration-587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Mean call duration for highest P nature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INJURED ANIMAL-344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p:txBody>
      </p:sp>
      <p:pic>
        <p:nvPicPr>
          <p:cNvPr id="422" name="Google Shape;422;p56"/>
          <p:cNvPicPr preferRelativeResize="0"/>
          <p:nvPr/>
        </p:nvPicPr>
        <p:blipFill>
          <a:blip r:embed="rId3">
            <a:alphaModFix/>
          </a:blip>
          <a:stretch>
            <a:fillRect/>
          </a:stretch>
        </p:blipFill>
        <p:spPr>
          <a:xfrm>
            <a:off x="214825" y="1276300"/>
            <a:ext cx="4114800" cy="2743200"/>
          </a:xfrm>
          <a:prstGeom prst="rect">
            <a:avLst/>
          </a:prstGeom>
          <a:noFill/>
          <a:ln>
            <a:noFill/>
          </a:ln>
        </p:spPr>
      </p:pic>
      <p:pic>
        <p:nvPicPr>
          <p:cNvPr id="423" name="Google Shape;423;p56"/>
          <p:cNvPicPr preferRelativeResize="0"/>
          <p:nvPr/>
        </p:nvPicPr>
        <p:blipFill>
          <a:blip r:embed="rId4">
            <a:alphaModFix/>
          </a:blip>
          <a:stretch>
            <a:fillRect/>
          </a:stretch>
        </p:blipFill>
        <p:spPr>
          <a:xfrm>
            <a:off x="4763650" y="1276300"/>
            <a:ext cx="4114800" cy="2743200"/>
          </a:xfrm>
          <a:prstGeom prst="rect">
            <a:avLst/>
          </a:prstGeom>
          <a:noFill/>
          <a:ln>
            <a:noFill/>
          </a:ln>
        </p:spPr>
      </p:pic>
      <p:sp>
        <p:nvSpPr>
          <p:cNvPr id="424" name="Google Shape;424;p56"/>
          <p:cNvSpPr txBox="1"/>
          <p:nvPr/>
        </p:nvSpPr>
        <p:spPr>
          <a:xfrm>
            <a:off x="4844050" y="4152300"/>
            <a:ext cx="40344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EMS mean call duration-68 sec</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Mean call duration for highest P nature CARDIAC / RESPIRATORY ARREST-26 sec</a:t>
            </a:r>
            <a:endParaRPr sz="1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7"/>
          <p:cNvSpPr txBox="1"/>
          <p:nvPr>
            <p:ph type="title"/>
          </p:nvPr>
        </p:nvSpPr>
        <p:spPr>
          <a:xfrm>
            <a:off x="1297500" y="55450"/>
            <a:ext cx="7038900" cy="589200"/>
          </a:xfrm>
          <a:prstGeom prst="rect">
            <a:avLst/>
          </a:prstGeom>
        </p:spPr>
        <p:txBody>
          <a:bodyPr anchorCtr="0" anchor="t" bIns="91425" lIns="91425" spcFirstLastPara="1" rIns="91425" wrap="square" tIns="91425">
            <a:noAutofit/>
          </a:bodyPr>
          <a:lstStyle/>
          <a:p>
            <a:pPr indent="0" lvl="0" marL="0" rtl="0" algn="ctr">
              <a:lnSpc>
                <a:spcPct val="114000"/>
              </a:lnSpc>
              <a:spcBef>
                <a:spcPts val="500"/>
              </a:spcBef>
              <a:spcAft>
                <a:spcPts val="400"/>
              </a:spcAft>
              <a:buNone/>
            </a:pPr>
            <a:r>
              <a:rPr b="1" lang="en" u="sng">
                <a:solidFill>
                  <a:srgbClr val="FFFFFF"/>
                </a:solidFill>
              </a:rPr>
              <a:t>Phone call duration statistics per agency</a:t>
            </a:r>
            <a:endParaRPr b="1" u="sng">
              <a:solidFill>
                <a:srgbClr val="FFFFFF"/>
              </a:solidFill>
            </a:endParaRPr>
          </a:p>
        </p:txBody>
      </p:sp>
      <p:sp>
        <p:nvSpPr>
          <p:cNvPr id="430" name="Google Shape;430;p57"/>
          <p:cNvSpPr txBox="1"/>
          <p:nvPr>
            <p:ph idx="1" type="body"/>
          </p:nvPr>
        </p:nvSpPr>
        <p:spPr>
          <a:xfrm>
            <a:off x="145575" y="769450"/>
            <a:ext cx="89214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GCSD mean call duration-51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Mean call duration for highest P nature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OVERDOSE-INGESTION-POISONING-42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p:txBody>
      </p:sp>
      <p:sp>
        <p:nvSpPr>
          <p:cNvPr id="431" name="Google Shape;431;p57"/>
          <p:cNvSpPr txBox="1"/>
          <p:nvPr/>
        </p:nvSpPr>
        <p:spPr>
          <a:xfrm>
            <a:off x="4844050" y="4152300"/>
            <a:ext cx="40344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57"/>
          <p:cNvPicPr preferRelativeResize="0"/>
          <p:nvPr/>
        </p:nvPicPr>
        <p:blipFill>
          <a:blip r:embed="rId3">
            <a:alphaModFix/>
          </a:blip>
          <a:stretch>
            <a:fillRect/>
          </a:stretch>
        </p:blipFill>
        <p:spPr>
          <a:xfrm>
            <a:off x="214875" y="1200150"/>
            <a:ext cx="4114800" cy="2743200"/>
          </a:xfrm>
          <a:prstGeom prst="rect">
            <a:avLst/>
          </a:prstGeom>
          <a:noFill/>
          <a:ln>
            <a:noFill/>
          </a:ln>
        </p:spPr>
      </p:pic>
      <p:pic>
        <p:nvPicPr>
          <p:cNvPr id="433" name="Google Shape;433;p57"/>
          <p:cNvPicPr preferRelativeResize="0"/>
          <p:nvPr/>
        </p:nvPicPr>
        <p:blipFill>
          <a:blip r:embed="rId4">
            <a:alphaModFix/>
          </a:blip>
          <a:stretch>
            <a:fillRect/>
          </a:stretch>
        </p:blipFill>
        <p:spPr>
          <a:xfrm>
            <a:off x="4844050" y="1228800"/>
            <a:ext cx="4114800" cy="2743200"/>
          </a:xfrm>
          <a:prstGeom prst="rect">
            <a:avLst/>
          </a:prstGeom>
          <a:noFill/>
          <a:ln>
            <a:noFill/>
          </a:ln>
        </p:spPr>
      </p:pic>
      <p:sp>
        <p:nvSpPr>
          <p:cNvPr id="434" name="Google Shape;434;p57"/>
          <p:cNvSpPr txBox="1"/>
          <p:nvPr/>
        </p:nvSpPr>
        <p:spPr>
          <a:xfrm>
            <a:off x="4861300" y="4019500"/>
            <a:ext cx="39999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GCF mean call duration-23 sec</a:t>
            </a:r>
            <a:endParaRPr sz="1200">
              <a:solidFill>
                <a:srgbClr val="FFFFFF"/>
              </a:solidFill>
            </a:endParaRPr>
          </a:p>
          <a:p>
            <a:pPr indent="0" lvl="0" marL="0" rtl="0" algn="l">
              <a:spcBef>
                <a:spcPts val="0"/>
              </a:spcBef>
              <a:spcAft>
                <a:spcPts val="0"/>
              </a:spcAft>
              <a:buNone/>
            </a:pPr>
            <a:r>
              <a:rPr lang="en" sz="1200">
                <a:solidFill>
                  <a:srgbClr val="FFFFFF"/>
                </a:solidFill>
              </a:rPr>
              <a:t>Mean call duration for highest P nature ACCIDENT WITH PERSONAL INJURY-21 sec</a:t>
            </a:r>
            <a:endParaRPr sz="1200">
              <a:solidFill>
                <a:srgbClr val="FFFFFF"/>
              </a:solidFill>
            </a:endParaRPr>
          </a:p>
          <a:p>
            <a:pPr indent="0" lvl="0" marL="0" rtl="0" algn="l">
              <a:spcBef>
                <a:spcPts val="0"/>
              </a:spcBef>
              <a:spcAft>
                <a:spcPts val="0"/>
              </a:spcAft>
              <a:buNone/>
            </a:pPr>
            <a:r>
              <a:t/>
            </a:r>
            <a:endParaRPr sz="12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8"/>
          <p:cNvSpPr txBox="1"/>
          <p:nvPr>
            <p:ph type="title"/>
          </p:nvPr>
        </p:nvSpPr>
        <p:spPr>
          <a:xfrm>
            <a:off x="1297500" y="393750"/>
            <a:ext cx="70389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r>
              <a:rPr b="1" lang="en"/>
              <a:t> - </a:t>
            </a:r>
            <a:r>
              <a:rPr b="1" lang="en" u="sng"/>
              <a:t>Regression</a:t>
            </a:r>
            <a:endParaRPr b="1" u="sng"/>
          </a:p>
        </p:txBody>
      </p:sp>
      <p:sp>
        <p:nvSpPr>
          <p:cNvPr id="440" name="Google Shape;440;p58"/>
          <p:cNvSpPr txBox="1"/>
          <p:nvPr>
            <p:ph idx="1" type="body"/>
          </p:nvPr>
        </p:nvSpPr>
        <p:spPr>
          <a:xfrm>
            <a:off x="1297500" y="970475"/>
            <a:ext cx="7038900" cy="3944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700">
                <a:solidFill>
                  <a:srgbClr val="FFFFFF"/>
                </a:solidFill>
                <a:latin typeface="Arial"/>
                <a:ea typeface="Arial"/>
                <a:cs typeface="Arial"/>
                <a:sym typeface="Arial"/>
              </a:rPr>
              <a:t>Predict time needed for crew to stabilise the person since the moment of arrival to the moment of transport.</a:t>
            </a:r>
            <a:endParaRPr sz="1700">
              <a:solidFill>
                <a:srgbClr val="FFFFFF"/>
              </a:solidFill>
              <a:latin typeface="Arial"/>
              <a:ea typeface="Arial"/>
              <a:cs typeface="Arial"/>
              <a:sym typeface="Arial"/>
            </a:endParaRPr>
          </a:p>
          <a:p>
            <a:pPr indent="-336550" lvl="0" marL="457200" rtl="0" algn="l">
              <a:spcBef>
                <a:spcPts val="1800"/>
              </a:spcBef>
              <a:spcAft>
                <a:spcPts val="0"/>
              </a:spcAft>
              <a:buClr>
                <a:srgbClr val="FFFFFF"/>
              </a:buClr>
              <a:buSzPts val="1700"/>
              <a:buFont typeface="Arial"/>
              <a:buAutoNum type="arabicPeriod"/>
            </a:pPr>
            <a:r>
              <a:rPr lang="en" sz="1700">
                <a:solidFill>
                  <a:srgbClr val="FFFFFF"/>
                </a:solidFill>
                <a:latin typeface="Arial"/>
                <a:ea typeface="Arial"/>
                <a:cs typeface="Arial"/>
                <a:sym typeface="Arial"/>
              </a:rPr>
              <a:t>Data prep:</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encoding of categorical fields</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log transformation on numerical fields</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see correlation matrix and eliminate highly correlated fields </a:t>
            </a:r>
            <a:endParaRPr sz="1700">
              <a:solidFill>
                <a:srgbClr val="FFFFFF"/>
              </a:solidFill>
              <a:latin typeface="Arial"/>
              <a:ea typeface="Arial"/>
              <a:cs typeface="Arial"/>
              <a:sym typeface="Arial"/>
            </a:endParaRPr>
          </a:p>
          <a:p>
            <a:pPr indent="0" lvl="0" marL="0" rtl="0" algn="l">
              <a:lnSpc>
                <a:spcPct val="100000"/>
              </a:lnSpc>
              <a:spcBef>
                <a:spcPts val="1300"/>
              </a:spcBef>
              <a:spcAft>
                <a:spcPts val="0"/>
              </a:spcAft>
              <a:buNone/>
            </a:pPr>
            <a:r>
              <a:rPr lang="en" sz="1700">
                <a:solidFill>
                  <a:srgbClr val="FFFFFF"/>
                </a:solidFill>
                <a:latin typeface="Arial"/>
                <a:ea typeface="Arial"/>
                <a:cs typeface="Arial"/>
                <a:sym typeface="Arial"/>
              </a:rPr>
              <a:t>2. 	Model?</a:t>
            </a:r>
            <a:endParaRPr sz="1700">
              <a:solidFill>
                <a:srgbClr val="FFFFFF"/>
              </a:solidFill>
              <a:latin typeface="Arial"/>
              <a:ea typeface="Arial"/>
              <a:cs typeface="Arial"/>
              <a:sym typeface="Arial"/>
            </a:endParaRPr>
          </a:p>
          <a:p>
            <a:pPr indent="-336550" lvl="0" marL="914400" rtl="0" algn="l">
              <a:spcBef>
                <a:spcPts val="1800"/>
              </a:spcBef>
              <a:spcAft>
                <a:spcPts val="0"/>
              </a:spcAft>
              <a:buClr>
                <a:srgbClr val="FFFFFF"/>
              </a:buClr>
              <a:buSzPts val="1700"/>
              <a:buFont typeface="Arial"/>
              <a:buChar char="❖"/>
            </a:pPr>
            <a:r>
              <a:rPr lang="en" sz="1700">
                <a:solidFill>
                  <a:srgbClr val="FFFFFF"/>
                </a:solidFill>
                <a:latin typeface="Arial"/>
                <a:ea typeface="Arial"/>
                <a:cs typeface="Arial"/>
                <a:sym typeface="Arial"/>
              </a:rPr>
              <a:t>Linear regression</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Random Forest Regressor</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Hyperparameter tuning on </a:t>
            </a:r>
            <a:r>
              <a:rPr lang="en" sz="1700">
                <a:latin typeface="Arial"/>
                <a:ea typeface="Arial"/>
                <a:cs typeface="Arial"/>
                <a:sym typeface="Arial"/>
              </a:rPr>
              <a:t>Random Forest Regressor</a:t>
            </a:r>
            <a:endParaRPr sz="1700">
              <a:solidFill>
                <a:srgbClr val="FFFFFF"/>
              </a:solidFill>
              <a:latin typeface="Arial"/>
              <a:ea typeface="Arial"/>
              <a:cs typeface="Arial"/>
              <a:sym typeface="Arial"/>
            </a:endParaRPr>
          </a:p>
          <a:p>
            <a:pPr indent="0" lvl="0" marL="0" rtl="0" algn="l">
              <a:spcBef>
                <a:spcPts val="4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1297500" y="97050"/>
            <a:ext cx="70389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endParaRPr b="1" u="sng"/>
          </a:p>
          <a:p>
            <a:pPr indent="0" lvl="0" marL="0" rtl="0" algn="ctr">
              <a:spcBef>
                <a:spcPts val="0"/>
              </a:spcBef>
              <a:spcAft>
                <a:spcPts val="0"/>
              </a:spcAft>
              <a:buNone/>
            </a:pPr>
            <a:r>
              <a:rPr lang="en"/>
              <a:t>Heat map</a:t>
            </a:r>
            <a:endParaRPr/>
          </a:p>
        </p:txBody>
      </p:sp>
      <p:sp>
        <p:nvSpPr>
          <p:cNvPr id="446" name="Google Shape;446;p59"/>
          <p:cNvSpPr txBox="1"/>
          <p:nvPr>
            <p:ph idx="1" type="body"/>
          </p:nvPr>
        </p:nvSpPr>
        <p:spPr>
          <a:xfrm>
            <a:off x="1297500" y="970475"/>
            <a:ext cx="7038900" cy="3944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sz="1700">
              <a:solidFill>
                <a:srgbClr val="FFFFFF"/>
              </a:solidFill>
              <a:latin typeface="Arial"/>
              <a:ea typeface="Arial"/>
              <a:cs typeface="Arial"/>
              <a:sym typeface="Arial"/>
            </a:endParaRPr>
          </a:p>
          <a:p>
            <a:pPr indent="0" lvl="0" marL="0" rtl="0" algn="l">
              <a:spcBef>
                <a:spcPts val="400"/>
              </a:spcBef>
              <a:spcAft>
                <a:spcPts val="1600"/>
              </a:spcAft>
              <a:buNone/>
            </a:pPr>
            <a:r>
              <a:t/>
            </a:r>
            <a:endParaRPr/>
          </a:p>
        </p:txBody>
      </p:sp>
      <p:pic>
        <p:nvPicPr>
          <p:cNvPr id="447" name="Google Shape;447;p59"/>
          <p:cNvPicPr preferRelativeResize="0"/>
          <p:nvPr/>
        </p:nvPicPr>
        <p:blipFill>
          <a:blip r:embed="rId3">
            <a:alphaModFix/>
          </a:blip>
          <a:stretch>
            <a:fillRect/>
          </a:stretch>
        </p:blipFill>
        <p:spPr>
          <a:xfrm>
            <a:off x="2010275" y="970475"/>
            <a:ext cx="5462351" cy="3791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1297500" y="97050"/>
            <a:ext cx="70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endParaRPr b="1" u="sng"/>
          </a:p>
        </p:txBody>
      </p:sp>
      <p:sp>
        <p:nvSpPr>
          <p:cNvPr id="453" name="Google Shape;453;p60"/>
          <p:cNvSpPr txBox="1"/>
          <p:nvPr>
            <p:ph idx="1" type="body"/>
          </p:nvPr>
        </p:nvSpPr>
        <p:spPr>
          <a:xfrm>
            <a:off x="1046725" y="582275"/>
            <a:ext cx="7992600" cy="45612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b="1" lang="en" sz="1700">
                <a:solidFill>
                  <a:srgbClr val="FFFFFF"/>
                </a:solidFill>
                <a:latin typeface="Arial"/>
                <a:ea typeface="Arial"/>
                <a:cs typeface="Arial"/>
                <a:sym typeface="Arial"/>
              </a:rPr>
              <a:t>Linear regression results</a:t>
            </a:r>
            <a:endParaRPr b="1" sz="1700">
              <a:solidFill>
                <a:srgbClr val="FFFFFF"/>
              </a:solidFill>
              <a:latin typeface="Arial"/>
              <a:ea typeface="Arial"/>
              <a:cs typeface="Arial"/>
              <a:sym typeface="Arial"/>
            </a:endParaRPr>
          </a:p>
          <a:p>
            <a:pPr indent="-336550" lvl="0" marL="457200" rtl="0" algn="l">
              <a:lnSpc>
                <a:spcPct val="114000"/>
              </a:lnSpc>
              <a:spcBef>
                <a:spcPts val="500"/>
              </a:spcBef>
              <a:spcAft>
                <a:spcPts val="0"/>
              </a:spcAft>
              <a:buClr>
                <a:srgbClr val="FFFFFF"/>
              </a:buClr>
              <a:buSzPts val="1700"/>
              <a:buFont typeface="Arial"/>
              <a:buChar char="❏"/>
            </a:pPr>
            <a:r>
              <a:rPr lang="en" sz="1700">
                <a:solidFill>
                  <a:srgbClr val="FFFFFF"/>
                </a:solidFill>
                <a:latin typeface="Arial"/>
                <a:ea typeface="Arial"/>
                <a:cs typeface="Arial"/>
                <a:sym typeface="Arial"/>
              </a:rPr>
              <a:t>R squared of the model on testing data 0.272-very high bias</a:t>
            </a:r>
            <a:endParaRPr sz="1700">
              <a:solidFill>
                <a:srgbClr val="FFFFFF"/>
              </a:solidFill>
              <a:latin typeface="Arial"/>
              <a:ea typeface="Arial"/>
              <a:cs typeface="Arial"/>
              <a:sym typeface="Arial"/>
            </a:endParaRPr>
          </a:p>
          <a:p>
            <a:pPr indent="-336550" lvl="0" marL="457200" rtl="0" algn="l">
              <a:lnSpc>
                <a:spcPct val="114000"/>
              </a:lnSpc>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RMSE of the model 8.8902</a:t>
            </a:r>
            <a:endParaRPr sz="1700">
              <a:solidFill>
                <a:srgbClr val="FFFFFF"/>
              </a:solidFill>
              <a:latin typeface="Arial"/>
              <a:ea typeface="Arial"/>
              <a:cs typeface="Arial"/>
              <a:sym typeface="Arial"/>
            </a:endParaRPr>
          </a:p>
          <a:p>
            <a:pPr indent="0" lvl="0" marL="0" rtl="0" algn="l">
              <a:spcBef>
                <a:spcPts val="1800"/>
              </a:spcBef>
              <a:spcAft>
                <a:spcPts val="0"/>
              </a:spcAft>
              <a:buNone/>
            </a:pPr>
            <a:r>
              <a:rPr b="1" lang="en" sz="1700">
                <a:solidFill>
                  <a:srgbClr val="FFFFFF"/>
                </a:solidFill>
                <a:latin typeface="Arial"/>
                <a:ea typeface="Arial"/>
                <a:cs typeface="Arial"/>
                <a:sym typeface="Arial"/>
              </a:rPr>
              <a:t>Random Forest Regressor results</a:t>
            </a:r>
            <a:endParaRPr b="1" sz="1700">
              <a:solidFill>
                <a:srgbClr val="FFFFFF"/>
              </a:solidFill>
              <a:latin typeface="Arial"/>
              <a:ea typeface="Arial"/>
              <a:cs typeface="Arial"/>
              <a:sym typeface="Arial"/>
            </a:endParaRPr>
          </a:p>
          <a:p>
            <a:pPr indent="-336550" lvl="0" marL="457200" rtl="0" algn="l">
              <a:lnSpc>
                <a:spcPct val="114000"/>
              </a:lnSpc>
              <a:spcBef>
                <a:spcPts val="500"/>
              </a:spcBef>
              <a:spcAft>
                <a:spcPts val="0"/>
              </a:spcAft>
              <a:buClr>
                <a:srgbClr val="FFFFFF"/>
              </a:buClr>
              <a:buSzPts val="1700"/>
              <a:buFont typeface="Arial"/>
              <a:buChar char="❏"/>
            </a:pPr>
            <a:r>
              <a:rPr lang="en" sz="1700">
                <a:solidFill>
                  <a:srgbClr val="FFFFFF"/>
                </a:solidFill>
                <a:latin typeface="Arial"/>
                <a:ea typeface="Arial"/>
                <a:cs typeface="Arial"/>
                <a:sym typeface="Arial"/>
              </a:rPr>
              <a:t>10 fold validation, default model params</a:t>
            </a:r>
            <a:endParaRPr sz="1700">
              <a:solidFill>
                <a:srgbClr val="FFFFFF"/>
              </a:solidFill>
              <a:latin typeface="Arial"/>
              <a:ea typeface="Arial"/>
              <a:cs typeface="Arial"/>
              <a:sym typeface="Arial"/>
            </a:endParaRPr>
          </a:p>
          <a:p>
            <a:pPr indent="-336550" lvl="0" marL="457200" rtl="0" algn="l">
              <a:lnSpc>
                <a:spcPct val="114000"/>
              </a:lnSpc>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Mean R squared is 0.5018</a:t>
            </a:r>
            <a:endParaRPr sz="1700">
              <a:solidFill>
                <a:srgbClr val="FFFFFF"/>
              </a:solidFill>
              <a:latin typeface="Arial"/>
              <a:ea typeface="Arial"/>
              <a:cs typeface="Arial"/>
              <a:sym typeface="Arial"/>
            </a:endParaRPr>
          </a:p>
          <a:p>
            <a:pPr indent="0" lvl="0" marL="0" rtl="0" algn="l">
              <a:lnSpc>
                <a:spcPct val="114000"/>
              </a:lnSpc>
              <a:spcBef>
                <a:spcPts val="500"/>
              </a:spcBef>
              <a:spcAft>
                <a:spcPts val="0"/>
              </a:spcAft>
              <a:buNone/>
            </a:pPr>
            <a:r>
              <a:rPr lang="en" sz="1700">
                <a:solidFill>
                  <a:srgbClr val="FFFFFF"/>
                </a:solidFill>
                <a:latin typeface="Arial"/>
                <a:ea typeface="Arial"/>
                <a:cs typeface="Arial"/>
                <a:sym typeface="Arial"/>
              </a:rPr>
              <a:t>Did I strike </a:t>
            </a:r>
            <a:r>
              <a:rPr b="1" lang="en" sz="1800">
                <a:solidFill>
                  <a:srgbClr val="FFFF00"/>
                </a:solidFill>
                <a:latin typeface="Arial"/>
                <a:ea typeface="Arial"/>
                <a:cs typeface="Arial"/>
                <a:sym typeface="Arial"/>
              </a:rPr>
              <a:t>GOLD</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0" lvl="0" marL="0" rtl="0" algn="l">
              <a:spcBef>
                <a:spcPts val="1800"/>
              </a:spcBef>
              <a:spcAft>
                <a:spcPts val="0"/>
              </a:spcAft>
              <a:buNone/>
            </a:pPr>
            <a:r>
              <a:rPr b="1" lang="en" sz="1700">
                <a:solidFill>
                  <a:srgbClr val="FFFFFF"/>
                </a:solidFill>
                <a:latin typeface="Arial"/>
                <a:ea typeface="Arial"/>
                <a:cs typeface="Arial"/>
                <a:sym typeface="Arial"/>
              </a:rPr>
              <a:t>Hyperparameter tuning on </a:t>
            </a:r>
            <a:endParaRPr b="1" sz="1700">
              <a:solidFill>
                <a:srgbClr val="FFFFFF"/>
              </a:solidFill>
              <a:latin typeface="Arial"/>
              <a:ea typeface="Arial"/>
              <a:cs typeface="Arial"/>
              <a:sym typeface="Arial"/>
            </a:endParaRPr>
          </a:p>
          <a:p>
            <a:pPr indent="0" lvl="0" marL="0" rtl="0" algn="l">
              <a:lnSpc>
                <a:spcPct val="113000"/>
              </a:lnSpc>
              <a:spcBef>
                <a:spcPts val="400"/>
              </a:spcBef>
              <a:spcAft>
                <a:spcPts val="0"/>
              </a:spcAft>
              <a:buNone/>
            </a:pPr>
            <a:r>
              <a:rPr b="1" lang="en" sz="1700">
                <a:latin typeface="Arial"/>
                <a:ea typeface="Arial"/>
                <a:cs typeface="Arial"/>
                <a:sym typeface="Arial"/>
              </a:rPr>
              <a:t>Random Forest Regressor results</a:t>
            </a:r>
            <a:endParaRPr b="1"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10 fold cross validation</a:t>
            </a:r>
            <a:endParaRPr sz="1700">
              <a:latin typeface="Arial"/>
              <a:ea typeface="Arial"/>
              <a:cs typeface="Arial"/>
              <a:sym typeface="Arial"/>
            </a:endParaRPr>
          </a:p>
          <a:p>
            <a:pPr indent="0" lvl="0" marL="0" rtl="0" algn="l">
              <a:lnSpc>
                <a:spcPct val="114000"/>
              </a:lnSpc>
              <a:spcBef>
                <a:spcPts val="500"/>
              </a:spcBef>
              <a:spcAft>
                <a:spcPts val="0"/>
              </a:spcAft>
              <a:buNone/>
            </a:pPr>
            <a:r>
              <a:t/>
            </a:r>
            <a:endParaRPr b="1" sz="1700">
              <a:latin typeface="Arial"/>
              <a:ea typeface="Arial"/>
              <a:cs typeface="Arial"/>
              <a:sym typeface="Arial"/>
            </a:endParaRPr>
          </a:p>
          <a:p>
            <a:pPr indent="0" lvl="0" marL="0" rtl="0" algn="l">
              <a:spcBef>
                <a:spcPts val="400"/>
              </a:spcBef>
              <a:spcAft>
                <a:spcPts val="1600"/>
              </a:spcAft>
              <a:buNone/>
            </a:pPr>
            <a:r>
              <a:t/>
            </a:r>
            <a:endParaRPr/>
          </a:p>
        </p:txBody>
      </p:sp>
      <p:graphicFrame>
        <p:nvGraphicFramePr>
          <p:cNvPr id="454" name="Google Shape;454;p60"/>
          <p:cNvGraphicFramePr/>
          <p:nvPr/>
        </p:nvGraphicFramePr>
        <p:xfrm>
          <a:off x="4851700" y="2745860"/>
          <a:ext cx="3000000" cy="3000000"/>
        </p:xfrm>
        <a:graphic>
          <a:graphicData uri="http://schemas.openxmlformats.org/drawingml/2006/table">
            <a:tbl>
              <a:tblPr>
                <a:noFill/>
                <a:tableStyleId>{F89CD7FE-3F9C-4D96-B7A8-D61B3B64A5A1}</a:tableStyleId>
              </a:tblPr>
              <a:tblGrid>
                <a:gridCol w="958425"/>
                <a:gridCol w="1277325"/>
                <a:gridCol w="1804125"/>
              </a:tblGrid>
              <a:tr h="360625">
                <a:tc>
                  <a:txBody>
                    <a:bodyPr>
                      <a:noAutofit/>
                    </a:bodyPr>
                    <a:lstStyle/>
                    <a:p>
                      <a:pPr indent="0" lvl="0" marL="0" rtl="0" algn="l">
                        <a:spcBef>
                          <a:spcPts val="0"/>
                        </a:spcBef>
                        <a:spcAft>
                          <a:spcPts val="0"/>
                        </a:spcAft>
                        <a:buNone/>
                      </a:pPr>
                      <a:r>
                        <a:rPr lang="en">
                          <a:solidFill>
                            <a:srgbClr val="FFFFFF"/>
                          </a:solidFill>
                        </a:rPr>
                        <a:t>No Trees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No Features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Mean R2</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0.0985    |     0.1039</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0.5076</a:t>
                      </a:r>
                      <a:r>
                        <a:rPr lang="en">
                          <a:solidFill>
                            <a:srgbClr val="FFFFFF"/>
                          </a:solidFill>
                        </a:rPr>
                        <a:t>    |    </a:t>
                      </a:r>
                      <a:r>
                        <a:rPr lang="en">
                          <a:solidFill>
                            <a:srgbClr val="FFFFFF"/>
                          </a:solidFill>
                        </a:rPr>
                        <a:t>0.5072</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0.5342</a:t>
                      </a:r>
                      <a:r>
                        <a:rPr lang="en">
                          <a:solidFill>
                            <a:srgbClr val="FFFFFF"/>
                          </a:solidFill>
                        </a:rPr>
                        <a:t>    |     </a:t>
                      </a:r>
                      <a:r>
                        <a:rPr lang="en">
                          <a:solidFill>
                            <a:srgbClr val="FFFFFF"/>
                          </a:solidFill>
                        </a:rPr>
                        <a:t>0.5338</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0.5434</a:t>
                      </a:r>
                      <a:r>
                        <a:rPr lang="en">
                          <a:solidFill>
                            <a:srgbClr val="FFFFFF"/>
                          </a:solidFill>
                        </a:rPr>
                        <a:t>    |     </a:t>
                      </a:r>
                      <a:r>
                        <a:rPr lang="en">
                          <a:solidFill>
                            <a:srgbClr val="FFFFFF"/>
                          </a:solidFill>
                        </a:rPr>
                        <a:t>0.5431</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0.5479</a:t>
                      </a:r>
                      <a:r>
                        <a:rPr lang="en">
                          <a:solidFill>
                            <a:srgbClr val="FFFFFF"/>
                          </a:solidFill>
                        </a:rPr>
                        <a:t>    |     </a:t>
                      </a:r>
                      <a:r>
                        <a:rPr lang="en">
                          <a:solidFill>
                            <a:srgbClr val="FFFFFF"/>
                          </a:solidFill>
                        </a:rPr>
                        <a:t>0.5475</a:t>
                      </a:r>
                      <a:endParaRPr>
                        <a:solidFill>
                          <a:srgbClr val="FFFFFF"/>
                        </a:solidFill>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a:t>
            </a:r>
            <a:r>
              <a:rPr b="1" lang="en" u="sng"/>
              <a:t> prediction</a:t>
            </a:r>
            <a:r>
              <a:rPr b="1" lang="en"/>
              <a:t> - </a:t>
            </a:r>
            <a:r>
              <a:rPr b="1" lang="en" u="sng"/>
              <a:t>Classification</a:t>
            </a:r>
            <a:endParaRPr b="1" u="sng"/>
          </a:p>
        </p:txBody>
      </p:sp>
      <p:sp>
        <p:nvSpPr>
          <p:cNvPr id="460" name="Google Shape;460;p61"/>
          <p:cNvSpPr txBox="1"/>
          <p:nvPr>
            <p:ph idx="1" type="body"/>
          </p:nvPr>
        </p:nvSpPr>
        <p:spPr>
          <a:xfrm>
            <a:off x="1297500" y="651600"/>
            <a:ext cx="7038900" cy="4263300"/>
          </a:xfrm>
          <a:prstGeom prst="rect">
            <a:avLst/>
          </a:prstGeom>
        </p:spPr>
        <p:txBody>
          <a:bodyPr anchorCtr="0" anchor="t" bIns="91425" lIns="91425" spcFirstLastPara="1" rIns="91425" wrap="square" tIns="91425">
            <a:noAutofit/>
          </a:bodyPr>
          <a:lstStyle/>
          <a:p>
            <a:pPr indent="0" lvl="0" marL="0" rtl="0" algn="l">
              <a:lnSpc>
                <a:spcPct val="113000"/>
              </a:lnSpc>
              <a:spcBef>
                <a:spcPts val="200"/>
              </a:spcBef>
              <a:spcAft>
                <a:spcPts val="0"/>
              </a:spcAft>
              <a:buNone/>
            </a:pPr>
            <a:r>
              <a:rPr lang="en" sz="1700">
                <a:solidFill>
                  <a:srgbClr val="FFFFFF"/>
                </a:solidFill>
                <a:latin typeface="Arial"/>
                <a:ea typeface="Arial"/>
                <a:cs typeface="Arial"/>
                <a:sym typeface="Arial"/>
              </a:rPr>
              <a:t>Predict </a:t>
            </a:r>
            <a:r>
              <a:rPr lang="en" sz="1700">
                <a:solidFill>
                  <a:srgbClr val="FFFFFF"/>
                </a:solidFill>
                <a:latin typeface="Arial"/>
                <a:ea typeface="Arial"/>
                <a:cs typeface="Arial"/>
                <a:sym typeface="Arial"/>
              </a:rPr>
              <a:t>some key natures</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336550" lvl="0" marL="457200" rtl="0" algn="l">
              <a:lnSpc>
                <a:spcPct val="114000"/>
              </a:lnSpc>
              <a:spcBef>
                <a:spcPts val="700"/>
              </a:spcBef>
              <a:spcAft>
                <a:spcPts val="0"/>
              </a:spcAft>
              <a:buClr>
                <a:srgbClr val="FFFFFF"/>
              </a:buClr>
              <a:buSzPts val="1700"/>
              <a:buFont typeface="Arial"/>
              <a:buAutoNum type="arabicPeriod"/>
            </a:pPr>
            <a:r>
              <a:rPr lang="en" sz="1700">
                <a:solidFill>
                  <a:srgbClr val="FFFFFF"/>
                </a:solidFill>
                <a:latin typeface="Arial"/>
                <a:ea typeface="Arial"/>
                <a:cs typeface="Arial"/>
                <a:sym typeface="Arial"/>
              </a:rPr>
              <a:t>Data prep</a:t>
            </a:r>
            <a:endParaRPr sz="1700">
              <a:solidFill>
                <a:srgbClr val="FFFFFF"/>
              </a:solidFill>
              <a:latin typeface="Arial"/>
              <a:ea typeface="Arial"/>
              <a:cs typeface="Arial"/>
              <a:sym typeface="Arial"/>
            </a:endParaRPr>
          </a:p>
          <a:p>
            <a:pPr indent="0" lvl="0" marL="0" rtl="0" algn="l">
              <a:lnSpc>
                <a:spcPct val="100000"/>
              </a:lnSpc>
              <a:spcBef>
                <a:spcPts val="700"/>
              </a:spcBef>
              <a:spcAft>
                <a:spcPts val="0"/>
              </a:spcAft>
              <a:buNone/>
            </a:pPr>
            <a:r>
              <a:rPr lang="en" sz="1700">
                <a:solidFill>
                  <a:srgbClr val="FFFFFF"/>
                </a:solidFill>
                <a:latin typeface="Arial"/>
                <a:ea typeface="Arial"/>
                <a:cs typeface="Arial"/>
                <a:sym typeface="Arial"/>
              </a:rPr>
              <a:t>2. 	Model?</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Random Forest Classifier</a:t>
            </a:r>
            <a:endParaRPr sz="1700">
              <a:solidFill>
                <a:srgbClr val="FFFFFF"/>
              </a:solidFill>
              <a:latin typeface="Arial"/>
              <a:ea typeface="Arial"/>
              <a:cs typeface="Arial"/>
              <a:sym typeface="Arial"/>
            </a:endParaRPr>
          </a:p>
          <a:p>
            <a:pPr indent="-336550" lvl="0" marL="914400" rtl="0" algn="l">
              <a:lnSpc>
                <a:spcPct val="114000"/>
              </a:lnSpc>
              <a:spcBef>
                <a:spcPts val="400"/>
              </a:spcBef>
              <a:spcAft>
                <a:spcPts val="0"/>
              </a:spcAft>
              <a:buClr>
                <a:srgbClr val="FFFFFF"/>
              </a:buClr>
              <a:buSzPts val="1700"/>
              <a:buFont typeface="Arial"/>
              <a:buChar char="❖"/>
            </a:pPr>
            <a:r>
              <a:rPr lang="en" sz="1700">
                <a:solidFill>
                  <a:srgbClr val="FFFFFF"/>
                </a:solidFill>
                <a:latin typeface="Arial"/>
                <a:ea typeface="Arial"/>
                <a:cs typeface="Arial"/>
                <a:sym typeface="Arial"/>
              </a:rPr>
              <a:t>Hyperparameter tuning on </a:t>
            </a:r>
            <a:r>
              <a:rPr lang="en" sz="1700">
                <a:latin typeface="Arial"/>
                <a:ea typeface="Arial"/>
                <a:cs typeface="Arial"/>
                <a:sym typeface="Arial"/>
              </a:rPr>
              <a:t>Random Forest </a:t>
            </a:r>
            <a:r>
              <a:rPr lang="en" sz="1700">
                <a:latin typeface="Arial"/>
                <a:ea typeface="Arial"/>
                <a:cs typeface="Arial"/>
                <a:sym typeface="Arial"/>
              </a:rPr>
              <a:t>Classifier</a:t>
            </a:r>
            <a:endParaRPr sz="1700">
              <a:latin typeface="Arial"/>
              <a:ea typeface="Arial"/>
              <a:cs typeface="Arial"/>
              <a:sym typeface="Arial"/>
            </a:endParaRPr>
          </a:p>
          <a:p>
            <a:pPr indent="-336550" lvl="0" marL="914400" rtl="0" algn="l">
              <a:spcBef>
                <a:spcPts val="0"/>
              </a:spcBef>
              <a:spcAft>
                <a:spcPts val="0"/>
              </a:spcAft>
              <a:buSzPts val="1700"/>
              <a:buFont typeface="Arial"/>
              <a:buChar char="❖"/>
            </a:pPr>
            <a:r>
              <a:rPr lang="en" sz="1700">
                <a:latin typeface="Arial"/>
                <a:ea typeface="Arial"/>
                <a:cs typeface="Arial"/>
                <a:sym typeface="Arial"/>
              </a:rPr>
              <a:t>Logistic Regression</a:t>
            </a:r>
            <a:endParaRPr sz="1700">
              <a:latin typeface="Arial"/>
              <a:ea typeface="Arial"/>
              <a:cs typeface="Arial"/>
              <a:sym typeface="Arial"/>
            </a:endParaRPr>
          </a:p>
          <a:p>
            <a:pPr indent="-336550" lvl="0" marL="914400" rtl="0" algn="l">
              <a:spcBef>
                <a:spcPts val="0"/>
              </a:spcBef>
              <a:spcAft>
                <a:spcPts val="0"/>
              </a:spcAft>
              <a:buSzPts val="1700"/>
              <a:buFont typeface="Arial"/>
              <a:buChar char="❖"/>
            </a:pPr>
            <a:r>
              <a:rPr lang="en" sz="1700">
                <a:latin typeface="Arial"/>
                <a:ea typeface="Arial"/>
                <a:cs typeface="Arial"/>
                <a:sym typeface="Arial"/>
              </a:rPr>
              <a:t>K Nearest Neighbors</a:t>
            </a:r>
            <a:endParaRPr sz="1700">
              <a:latin typeface="Arial"/>
              <a:ea typeface="Arial"/>
              <a:cs typeface="Arial"/>
              <a:sym typeface="Arial"/>
            </a:endParaRPr>
          </a:p>
          <a:p>
            <a:pPr indent="0" lvl="0" marL="0" rtl="0" algn="l">
              <a:lnSpc>
                <a:spcPct val="114000"/>
              </a:lnSpc>
              <a:spcBef>
                <a:spcPts val="400"/>
              </a:spcBef>
              <a:spcAft>
                <a:spcPts val="0"/>
              </a:spcAft>
              <a:buNone/>
            </a:pPr>
            <a:r>
              <a:t/>
            </a:r>
            <a:endParaRPr sz="1700">
              <a:latin typeface="Arial"/>
              <a:ea typeface="Arial"/>
              <a:cs typeface="Arial"/>
              <a:sym typeface="Arial"/>
            </a:endParaRPr>
          </a:p>
          <a:p>
            <a:pPr indent="0" lvl="0" marL="0" rtl="0" algn="l">
              <a:lnSpc>
                <a:spcPct val="114000"/>
              </a:lnSpc>
              <a:spcBef>
                <a:spcPts val="400"/>
              </a:spcBef>
              <a:spcAft>
                <a:spcPts val="0"/>
              </a:spcAft>
              <a:buNone/>
            </a:pPr>
            <a:r>
              <a:rPr lang="en" sz="1700">
                <a:latin typeface="Arial"/>
                <a:ea typeface="Arial"/>
                <a:cs typeface="Arial"/>
                <a:sym typeface="Arial"/>
              </a:rPr>
              <a:t>Predict </a:t>
            </a:r>
            <a:r>
              <a:rPr b="1" lang="en" sz="1700">
                <a:latin typeface="Arial"/>
                <a:ea typeface="Arial"/>
                <a:cs typeface="Arial"/>
                <a:sym typeface="Arial"/>
              </a:rPr>
              <a:t>2 most popular</a:t>
            </a:r>
            <a:r>
              <a:rPr lang="en" sz="1700">
                <a:latin typeface="Arial"/>
                <a:ea typeface="Arial"/>
                <a:cs typeface="Arial"/>
                <a:sym typeface="Arial"/>
              </a:rPr>
              <a:t> natures: </a:t>
            </a:r>
            <a:r>
              <a:rPr b="1" lang="en" sz="1700">
                <a:latin typeface="Arial"/>
                <a:ea typeface="Arial"/>
                <a:cs typeface="Arial"/>
                <a:sym typeface="Arial"/>
              </a:rPr>
              <a:t>Traffic Stop, Sick Person </a:t>
            </a:r>
            <a:r>
              <a:rPr lang="en" sz="1700">
                <a:latin typeface="Arial"/>
                <a:ea typeface="Arial"/>
                <a:cs typeface="Arial"/>
                <a:sym typeface="Arial"/>
              </a:rPr>
              <a:t>~ ⅕ data</a:t>
            </a:r>
            <a:endParaRPr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-RandomForestClassifier,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 0.99 </a:t>
            </a:r>
            <a:endParaRPr sz="1700">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a:t>Priorities Analytics</a:t>
            </a:r>
            <a:endParaRPr/>
          </a:p>
        </p:txBody>
      </p:sp>
      <p:sp>
        <p:nvSpPr>
          <p:cNvPr id="158" name="Google Shape;158;p17"/>
          <p:cNvSpPr txBox="1"/>
          <p:nvPr>
            <p:ph idx="1" type="body"/>
          </p:nvPr>
        </p:nvSpPr>
        <p:spPr>
          <a:xfrm>
            <a:off x="1297500" y="1116150"/>
            <a:ext cx="7038900" cy="3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a:t>
            </a:r>
            <a:r>
              <a:rPr lang="en"/>
              <a:t> hypothesis was that priorities of </a:t>
            </a:r>
            <a:r>
              <a:rPr lang="en"/>
              <a:t>different</a:t>
            </a:r>
            <a:r>
              <a:rPr lang="en"/>
              <a:t> natures might change over the years, but it was found that priorities for  natures actually vary within each year. To fix this there would have to be more detailed natures or a severity column that would rate the severity of the nature.</a:t>
            </a:r>
            <a:endParaRPr/>
          </a:p>
          <a:p>
            <a:pPr indent="0" lvl="0" marL="0" rtl="0" algn="l">
              <a:spcBef>
                <a:spcPts val="1600"/>
              </a:spcBef>
              <a:spcAft>
                <a:spcPts val="0"/>
              </a:spcAft>
              <a:buNone/>
            </a:pPr>
            <a:r>
              <a:rPr lang="en"/>
              <a:t>Highest volumes </a:t>
            </a:r>
            <a:r>
              <a:rPr lang="en"/>
              <a:t>priority for each day was priorities </a:t>
            </a:r>
            <a:r>
              <a:rPr lang="en"/>
              <a:t> 1 and 2 for all of the agencies for each </a:t>
            </a:r>
            <a:endParaRPr/>
          </a:p>
          <a:p>
            <a:pPr indent="0" lvl="0" marL="0" rtl="0" algn="l">
              <a:spcBef>
                <a:spcPts val="1600"/>
              </a:spcBef>
              <a:spcAft>
                <a:spcPts val="0"/>
              </a:spcAft>
              <a:buNone/>
            </a:pPr>
            <a:r>
              <a:rPr lang="en" u="sng"/>
              <a:t>Interesting Data Analytics found:</a:t>
            </a:r>
            <a:endParaRPr/>
          </a:p>
          <a:p>
            <a:pPr indent="0" lvl="0" marL="0" rtl="0" algn="l">
              <a:spcBef>
                <a:spcPts val="1600"/>
              </a:spcBef>
              <a:spcAft>
                <a:spcPts val="0"/>
              </a:spcAft>
              <a:buNone/>
            </a:pPr>
            <a:r>
              <a:rPr lang="en"/>
              <a:t>Top average Fastest Priority Response</a:t>
            </a:r>
            <a:endParaRPr/>
          </a:p>
          <a:p>
            <a:pPr indent="0" lvl="0" marL="0" rtl="0" algn="l">
              <a:spcBef>
                <a:spcPts val="1600"/>
              </a:spcBef>
              <a:spcAft>
                <a:spcPts val="0"/>
              </a:spcAft>
              <a:buNone/>
            </a:pPr>
            <a:r>
              <a:rPr lang="en"/>
              <a:t>ACO, priority 9: 13.6 minutes</a:t>
            </a:r>
            <a:endParaRPr/>
          </a:p>
          <a:p>
            <a:pPr indent="0" lvl="0" marL="0" rtl="0" algn="l">
              <a:spcBef>
                <a:spcPts val="1600"/>
              </a:spcBef>
              <a:spcAft>
                <a:spcPts val="0"/>
              </a:spcAft>
              <a:buNone/>
            </a:pPr>
            <a:r>
              <a:rPr lang="en"/>
              <a:t>EMS, priority 9: 5.24 minutes</a:t>
            </a:r>
            <a:endParaRPr/>
          </a:p>
          <a:p>
            <a:pPr indent="0" lvl="0" marL="0" rtl="0" algn="l">
              <a:spcBef>
                <a:spcPts val="1600"/>
              </a:spcBef>
              <a:spcAft>
                <a:spcPts val="0"/>
              </a:spcAft>
              <a:buNone/>
            </a:pPr>
            <a:r>
              <a:rPr lang="en"/>
              <a:t>GCSD, priority 9:1.17 minutes</a:t>
            </a:r>
            <a:endParaRPr/>
          </a:p>
          <a:p>
            <a:pPr indent="0" lvl="0" marL="0" rtl="0" algn="l">
              <a:spcBef>
                <a:spcPts val="1600"/>
              </a:spcBef>
              <a:spcAft>
                <a:spcPts val="1600"/>
              </a:spcAft>
              <a:buNone/>
            </a:pPr>
            <a:r>
              <a:rPr lang="en"/>
              <a:t>GCFD, priority 7: 1.85 minutes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 prediction</a:t>
            </a:r>
            <a:r>
              <a:rPr b="1" lang="en"/>
              <a:t> - </a:t>
            </a:r>
            <a:r>
              <a:rPr b="1" lang="en" u="sng"/>
              <a:t>Classification</a:t>
            </a:r>
            <a:endParaRPr b="1" u="sng"/>
          </a:p>
        </p:txBody>
      </p:sp>
      <p:sp>
        <p:nvSpPr>
          <p:cNvPr id="466" name="Google Shape;466;p62"/>
          <p:cNvSpPr txBox="1"/>
          <p:nvPr>
            <p:ph idx="1" type="body"/>
          </p:nvPr>
        </p:nvSpPr>
        <p:spPr>
          <a:xfrm>
            <a:off x="1297500" y="561475"/>
            <a:ext cx="7038900" cy="4533600"/>
          </a:xfrm>
          <a:prstGeom prst="rect">
            <a:avLst/>
          </a:prstGeom>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700">
                <a:solidFill>
                  <a:srgbClr val="FFFFFF"/>
                </a:solidFill>
                <a:latin typeface="Arial"/>
                <a:ea typeface="Arial"/>
                <a:cs typeface="Arial"/>
                <a:sym typeface="Arial"/>
              </a:rPr>
              <a:t>Can we successfully predict more than 2 natures?</a:t>
            </a:r>
            <a:endParaRPr sz="1700">
              <a:latin typeface="Arial"/>
              <a:ea typeface="Arial"/>
              <a:cs typeface="Arial"/>
              <a:sym typeface="Arial"/>
            </a:endParaRPr>
          </a:p>
          <a:p>
            <a:pPr indent="0" lvl="0" marL="0" rtl="0" algn="l">
              <a:lnSpc>
                <a:spcPct val="114000"/>
              </a:lnSpc>
              <a:spcBef>
                <a:spcPts val="400"/>
              </a:spcBef>
              <a:spcAft>
                <a:spcPts val="0"/>
              </a:spcAft>
              <a:buNone/>
            </a:pPr>
            <a:r>
              <a:rPr b="1" lang="en" sz="1700">
                <a:latin typeface="Arial"/>
                <a:ea typeface="Arial"/>
                <a:cs typeface="Arial"/>
                <a:sym typeface="Arial"/>
              </a:rPr>
              <a:t>4 </a:t>
            </a:r>
            <a:r>
              <a:rPr b="1" lang="en" sz="1700">
                <a:latin typeface="Arial"/>
                <a:ea typeface="Arial"/>
                <a:cs typeface="Arial"/>
                <a:sym typeface="Arial"/>
              </a:rPr>
              <a:t>popular</a:t>
            </a:r>
            <a:r>
              <a:rPr lang="en" sz="1700">
                <a:latin typeface="Arial"/>
                <a:ea typeface="Arial"/>
                <a:cs typeface="Arial"/>
                <a:sym typeface="Arial"/>
              </a:rPr>
              <a:t> natures: Traffic Stop, Sick Person, Fall Back, Breathing pb</a:t>
            </a:r>
            <a:endParaRPr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-RandomForestClassifier,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a:t>
            </a:r>
            <a:r>
              <a:rPr lang="en" sz="1700">
                <a:latin typeface="Arial"/>
                <a:ea typeface="Arial"/>
                <a:cs typeface="Arial"/>
                <a:sym typeface="Arial"/>
              </a:rPr>
              <a:t> 0.672</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Confusion matrix</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Can we get a better accuracy prediction?</a:t>
            </a:r>
            <a:endParaRPr sz="1700">
              <a:latin typeface="Arial"/>
              <a:ea typeface="Arial"/>
              <a:cs typeface="Arial"/>
              <a:sym typeface="Arial"/>
            </a:endParaRPr>
          </a:p>
          <a:p>
            <a:pPr indent="0" lvl="0" marL="0" rtl="0" algn="l">
              <a:spcBef>
                <a:spcPts val="0"/>
              </a:spcBef>
              <a:spcAft>
                <a:spcPts val="1600"/>
              </a:spcAft>
              <a:buNone/>
            </a:pPr>
            <a:r>
              <a:t/>
            </a:r>
            <a:endParaRPr/>
          </a:p>
        </p:txBody>
      </p:sp>
      <p:graphicFrame>
        <p:nvGraphicFramePr>
          <p:cNvPr id="467" name="Google Shape;467;p62"/>
          <p:cNvGraphicFramePr/>
          <p:nvPr/>
        </p:nvGraphicFramePr>
        <p:xfrm>
          <a:off x="1468950" y="4166325"/>
          <a:ext cx="3000000" cy="3000000"/>
        </p:xfrm>
        <a:graphic>
          <a:graphicData uri="http://schemas.openxmlformats.org/drawingml/2006/table">
            <a:tbl>
              <a:tblPr>
                <a:noFill/>
                <a:tableStyleId>{F89CD7FE-3F9C-4D96-B7A8-D61B3B64A5A1}</a:tableStyleId>
              </a:tblPr>
              <a:tblGrid>
                <a:gridCol w="1482225"/>
                <a:gridCol w="587625"/>
                <a:gridCol w="570500"/>
                <a:gridCol w="577425"/>
                <a:gridCol w="632875"/>
                <a:gridCol w="639825"/>
              </a:tblGrid>
              <a:tr h="750">
                <a:tc>
                  <a:txBody>
                    <a:bodyPr>
                      <a:noAutofit/>
                    </a:bodyPr>
                    <a:lstStyle/>
                    <a:p>
                      <a:pPr indent="0" lvl="0" marL="0" rtl="0" algn="l">
                        <a:spcBef>
                          <a:spcPts val="0"/>
                        </a:spcBef>
                        <a:spcAft>
                          <a:spcPts val="0"/>
                        </a:spcAft>
                        <a:buNone/>
                      </a:pPr>
                      <a:r>
                        <a:rPr lang="en">
                          <a:solidFill>
                            <a:srgbClr val="FFFFFF"/>
                          </a:solidFill>
                        </a:rPr>
                        <a:t>No Trees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r>
              <a:tr h="750">
                <a:tc>
                  <a:txBody>
                    <a:bodyPr>
                      <a:noAutofit/>
                    </a:bodyPr>
                    <a:lstStyle/>
                    <a:p>
                      <a:pPr indent="0" lvl="0" marL="0" rtl="0" algn="l">
                        <a:spcBef>
                          <a:spcPts val="0"/>
                        </a:spcBef>
                        <a:spcAft>
                          <a:spcPts val="0"/>
                        </a:spcAft>
                        <a:buNone/>
                      </a:pPr>
                      <a:r>
                        <a:rPr lang="en">
                          <a:solidFill>
                            <a:srgbClr val="FFFFFF"/>
                          </a:solidFill>
                        </a:rPr>
                        <a:t>Mean accuracy</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0.623</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0.678</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0.696</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0.703</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0.707</a:t>
                      </a:r>
                      <a:endParaRPr>
                        <a:solidFill>
                          <a:srgbClr val="FFFFFF"/>
                        </a:solidFill>
                      </a:endParaRPr>
                    </a:p>
                  </a:txBody>
                  <a:tcPr marT="91425" marB="91425" marR="91425" marL="91425"/>
                </a:tc>
              </a:tr>
            </a:tbl>
          </a:graphicData>
        </a:graphic>
      </p:graphicFrame>
      <p:graphicFrame>
        <p:nvGraphicFramePr>
          <p:cNvPr id="468" name="Google Shape;468;p62"/>
          <p:cNvGraphicFramePr/>
          <p:nvPr/>
        </p:nvGraphicFramePr>
        <p:xfrm>
          <a:off x="1434300" y="2312425"/>
          <a:ext cx="3000000" cy="3000000"/>
        </p:xfrm>
        <a:graphic>
          <a:graphicData uri="http://schemas.openxmlformats.org/drawingml/2006/table">
            <a:tbl>
              <a:tblPr>
                <a:noFill/>
                <a:tableStyleId>{F89CD7FE-3F9C-4D96-B7A8-D61B3B64A5A1}</a:tableStyleId>
              </a:tblPr>
              <a:tblGrid>
                <a:gridCol w="734475"/>
                <a:gridCol w="734500"/>
                <a:gridCol w="769175"/>
                <a:gridCol w="727575"/>
              </a:tblGrid>
              <a:tr h="252950">
                <a:tc>
                  <a:txBody>
                    <a:bodyPr>
                      <a:noAutofit/>
                    </a:bodyPr>
                    <a:lstStyle/>
                    <a:p>
                      <a:pPr indent="0" lvl="0" marL="0" rtl="0" algn="l">
                        <a:spcBef>
                          <a:spcPts val="0"/>
                        </a:spcBef>
                        <a:spcAft>
                          <a:spcPts val="0"/>
                        </a:spcAft>
                        <a:buNone/>
                      </a:pPr>
                      <a:r>
                        <a:rPr lang="en" sz="1000">
                          <a:solidFill>
                            <a:srgbClr val="FFFFFF"/>
                          </a:solidFill>
                        </a:rPr>
                        <a:t>9212</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1494</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1223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2778</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5760</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3493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2666</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4126</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5199</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7</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12013</a:t>
                      </a:r>
                      <a:endParaRPr sz="1000">
                        <a:solidFill>
                          <a:srgbClr val="FFFFFF"/>
                        </a:solidFill>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3"/>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 prediction</a:t>
            </a:r>
            <a:r>
              <a:rPr b="1" lang="en"/>
              <a:t> - </a:t>
            </a:r>
            <a:r>
              <a:rPr b="1" lang="en" u="sng"/>
              <a:t>Classification</a:t>
            </a:r>
            <a:endParaRPr b="1" u="sng"/>
          </a:p>
        </p:txBody>
      </p:sp>
      <p:sp>
        <p:nvSpPr>
          <p:cNvPr id="474" name="Google Shape;474;p63"/>
          <p:cNvSpPr txBox="1"/>
          <p:nvPr>
            <p:ph idx="1" type="body"/>
          </p:nvPr>
        </p:nvSpPr>
        <p:spPr>
          <a:xfrm>
            <a:off x="1297500" y="561475"/>
            <a:ext cx="7038900" cy="4533600"/>
          </a:xfrm>
          <a:prstGeom prst="rect">
            <a:avLst/>
          </a:prstGeom>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700">
                <a:solidFill>
                  <a:srgbClr val="FFFFFF"/>
                </a:solidFill>
                <a:latin typeface="Arial"/>
                <a:ea typeface="Arial"/>
                <a:cs typeface="Arial"/>
                <a:sym typeface="Arial"/>
              </a:rPr>
              <a:t>Do other models have a better job at predicting natures?</a:t>
            </a:r>
            <a:endParaRPr sz="1700">
              <a:solidFill>
                <a:srgbClr val="FFFFFF"/>
              </a:solidFill>
              <a:latin typeface="Arial"/>
              <a:ea typeface="Arial"/>
              <a:cs typeface="Arial"/>
              <a:sym typeface="Arial"/>
            </a:endParaRPr>
          </a:p>
          <a:p>
            <a:pPr indent="0" lvl="0" marL="0" rtl="0" algn="l">
              <a:lnSpc>
                <a:spcPct val="114000"/>
              </a:lnSpc>
              <a:spcBef>
                <a:spcPts val="400"/>
              </a:spcBef>
              <a:spcAft>
                <a:spcPts val="0"/>
              </a:spcAft>
              <a:buNone/>
            </a:pPr>
            <a:r>
              <a:t/>
            </a:r>
            <a:endParaRPr sz="1700">
              <a:latin typeface="Arial"/>
              <a:ea typeface="Arial"/>
              <a:cs typeface="Arial"/>
              <a:sym typeface="Arial"/>
            </a:endParaRPr>
          </a:p>
          <a:p>
            <a:pPr indent="-336550" lvl="0" marL="457200" rtl="0" algn="l">
              <a:lnSpc>
                <a:spcPct val="113000"/>
              </a:lnSpc>
              <a:spcBef>
                <a:spcPts val="400"/>
              </a:spcBef>
              <a:spcAft>
                <a:spcPts val="0"/>
              </a:spcAft>
              <a:buSzPts val="1700"/>
              <a:buFont typeface="Arial"/>
              <a:buAutoNum type="arabicPeriod"/>
            </a:pPr>
            <a:r>
              <a:rPr lang="en" sz="1700">
                <a:latin typeface="Arial"/>
                <a:ea typeface="Arial"/>
                <a:cs typeface="Arial"/>
                <a:sym typeface="Arial"/>
              </a:rPr>
              <a:t>Logistic Regression,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a:t>
            </a:r>
            <a:r>
              <a:rPr lang="en" sz="1700">
                <a:latin typeface="Arial"/>
                <a:ea typeface="Arial"/>
                <a:cs typeface="Arial"/>
                <a:sym typeface="Arial"/>
              </a:rPr>
              <a:t> 0.362</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2.     K nearest neighbors, 10 fold cross valid</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Clr>
                <a:srgbClr val="000000"/>
              </a:buClr>
              <a:buSzPts val="1100"/>
              <a:buFont typeface="Arial"/>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graphicFrame>
        <p:nvGraphicFramePr>
          <p:cNvPr id="475" name="Google Shape;475;p63"/>
          <p:cNvGraphicFramePr/>
          <p:nvPr/>
        </p:nvGraphicFramePr>
        <p:xfrm>
          <a:off x="1385750" y="2793800"/>
          <a:ext cx="3000000" cy="3000000"/>
        </p:xfrm>
        <a:graphic>
          <a:graphicData uri="http://schemas.openxmlformats.org/drawingml/2006/table">
            <a:tbl>
              <a:tblPr>
                <a:noFill/>
                <a:tableStyleId>{F89CD7FE-3F9C-4D96-B7A8-D61B3B64A5A1}</a:tableStyleId>
              </a:tblPr>
              <a:tblGrid>
                <a:gridCol w="1482225"/>
                <a:gridCol w="587625"/>
                <a:gridCol w="570500"/>
                <a:gridCol w="577425"/>
              </a:tblGrid>
              <a:tr h="750">
                <a:tc>
                  <a:txBody>
                    <a:bodyPr>
                      <a:noAutofit/>
                    </a:bodyPr>
                    <a:lstStyle/>
                    <a:p>
                      <a:pPr indent="0" lvl="0" marL="0" rtl="0" algn="l">
                        <a:spcBef>
                          <a:spcPts val="0"/>
                        </a:spcBef>
                        <a:spcAft>
                          <a:spcPts val="0"/>
                        </a:spcAft>
                        <a:buNone/>
                      </a:pPr>
                      <a:r>
                        <a:rPr lang="en">
                          <a:solidFill>
                            <a:srgbClr val="FFFFFF"/>
                          </a:solidFill>
                        </a:rPr>
                        <a:t>No Neighbors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7</a:t>
                      </a:r>
                      <a:endParaRPr>
                        <a:solidFill>
                          <a:srgbClr val="FFFFFF"/>
                        </a:solidFill>
                      </a:endParaRPr>
                    </a:p>
                  </a:txBody>
                  <a:tcPr marT="91425" marB="91425" marR="91425" marL="91425"/>
                </a:tc>
              </a:tr>
              <a:tr h="750">
                <a:tc>
                  <a:txBody>
                    <a:bodyPr>
                      <a:noAutofit/>
                    </a:bodyPr>
                    <a:lstStyle/>
                    <a:p>
                      <a:pPr indent="0" lvl="0" marL="0" rtl="0" algn="l">
                        <a:spcBef>
                          <a:spcPts val="0"/>
                        </a:spcBef>
                        <a:spcAft>
                          <a:spcPts val="0"/>
                        </a:spcAft>
                        <a:buNone/>
                      </a:pPr>
                      <a:r>
                        <a:rPr lang="en">
                          <a:solidFill>
                            <a:srgbClr val="FFFFFF"/>
                          </a:solidFill>
                        </a:rPr>
                        <a:t>Mean precision</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0.650</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0.592</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0.586</a:t>
                      </a:r>
                      <a:endParaRPr>
                        <a:solidFill>
                          <a:srgbClr val="FFFFFF"/>
                        </a:solidFill>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4"/>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481" name="Google Shape;481;p64"/>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hospital?</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Use KMeans clustering on geolocated data to find out the ‘center’.</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-79.85061129  Latitude 36.05415722</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Clr>
                <a:srgbClr val="000000"/>
              </a:buClr>
              <a:buSzPts val="1100"/>
              <a:buFont typeface="Arial"/>
              <a:buNone/>
            </a:pPr>
            <a:r>
              <a:rPr lang="en" sz="1700">
                <a:latin typeface="Arial"/>
                <a:ea typeface="Arial"/>
                <a:cs typeface="Arial"/>
                <a:sym typeface="Arial"/>
              </a:rPr>
              <a:t>Longitude -79.84560087  Latitude 36.05486576 : 0.4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482" name="Google Shape;482;p64"/>
          <p:cNvPicPr preferRelativeResize="0"/>
          <p:nvPr/>
        </p:nvPicPr>
        <p:blipFill>
          <a:blip r:embed="rId3">
            <a:alphaModFix/>
          </a:blip>
          <a:stretch>
            <a:fillRect/>
          </a:stretch>
        </p:blipFill>
        <p:spPr>
          <a:xfrm>
            <a:off x="1421050" y="1476500"/>
            <a:ext cx="5365325" cy="29668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5"/>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488" name="Google Shape;488;p65"/>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an animal shelter?</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-79.79462101</a:t>
            </a:r>
            <a:r>
              <a:rPr lang="en" sz="1700">
                <a:latin typeface="Arial"/>
                <a:ea typeface="Arial"/>
                <a:cs typeface="Arial"/>
                <a:sym typeface="Arial"/>
              </a:rPr>
              <a:t>  Latitude </a:t>
            </a:r>
            <a:r>
              <a:rPr lang="en" sz="1700">
                <a:latin typeface="Arial"/>
                <a:ea typeface="Arial"/>
                <a:cs typeface="Arial"/>
                <a:sym typeface="Arial"/>
              </a:rPr>
              <a:t>36.07537658</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-79.80616015</a:t>
            </a:r>
            <a:r>
              <a:rPr lang="en" sz="1700">
                <a:latin typeface="Arial"/>
                <a:ea typeface="Arial"/>
                <a:cs typeface="Arial"/>
                <a:sym typeface="Arial"/>
              </a:rPr>
              <a:t> Latitude </a:t>
            </a:r>
            <a:r>
              <a:rPr lang="en" sz="1700">
                <a:latin typeface="Arial"/>
                <a:ea typeface="Arial"/>
                <a:cs typeface="Arial"/>
                <a:sym typeface="Arial"/>
              </a:rPr>
              <a:t>36.07589802</a:t>
            </a:r>
            <a:r>
              <a:rPr lang="en" sz="1700">
                <a:latin typeface="Arial"/>
                <a:ea typeface="Arial"/>
                <a:cs typeface="Arial"/>
                <a:sym typeface="Arial"/>
              </a:rPr>
              <a:t> : 0.7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489" name="Google Shape;489;p65"/>
          <p:cNvPicPr preferRelativeResize="0"/>
          <p:nvPr/>
        </p:nvPicPr>
        <p:blipFill>
          <a:blip r:embed="rId3">
            <a:alphaModFix/>
          </a:blip>
          <a:stretch>
            <a:fillRect/>
          </a:stretch>
        </p:blipFill>
        <p:spPr>
          <a:xfrm>
            <a:off x="1441850" y="1181950"/>
            <a:ext cx="5337600" cy="32649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6"/>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495" name="Google Shape;495;p66"/>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fire department?</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-79.79368187</a:t>
            </a:r>
            <a:r>
              <a:rPr lang="en" sz="1700">
                <a:latin typeface="Arial"/>
                <a:ea typeface="Arial"/>
                <a:cs typeface="Arial"/>
                <a:sym typeface="Arial"/>
              </a:rPr>
              <a:t> Latitude </a:t>
            </a:r>
            <a:r>
              <a:rPr lang="en" sz="1700">
                <a:latin typeface="Arial"/>
                <a:ea typeface="Arial"/>
                <a:cs typeface="Arial"/>
                <a:sym typeface="Arial"/>
              </a:rPr>
              <a:t>36.07173895</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-79.78873048 </a:t>
            </a:r>
            <a:r>
              <a:rPr lang="en" sz="1700">
                <a:latin typeface="Arial"/>
                <a:ea typeface="Arial"/>
                <a:cs typeface="Arial"/>
                <a:sym typeface="Arial"/>
              </a:rPr>
              <a:t>Latitude </a:t>
            </a:r>
            <a:r>
              <a:rPr lang="en" sz="1700">
                <a:latin typeface="Arial"/>
                <a:ea typeface="Arial"/>
                <a:cs typeface="Arial"/>
                <a:sym typeface="Arial"/>
              </a:rPr>
              <a:t>36.0725713</a:t>
            </a:r>
            <a:r>
              <a:rPr lang="en" sz="1700">
                <a:latin typeface="Arial"/>
                <a:ea typeface="Arial"/>
                <a:cs typeface="Arial"/>
                <a:sym typeface="Arial"/>
              </a:rPr>
              <a:t> : 0.4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496" name="Google Shape;496;p66"/>
          <p:cNvPicPr preferRelativeResize="0"/>
          <p:nvPr/>
        </p:nvPicPr>
        <p:blipFill>
          <a:blip r:embed="rId3">
            <a:alphaModFix/>
          </a:blip>
          <a:stretch>
            <a:fillRect/>
          </a:stretch>
        </p:blipFill>
        <p:spPr>
          <a:xfrm>
            <a:off x="1455725" y="1213100"/>
            <a:ext cx="5601773" cy="315099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7"/>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02" name="Google Shape;502;p67"/>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new police station?</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-79.81209641</a:t>
            </a:r>
            <a:r>
              <a:rPr lang="en" sz="1700">
                <a:latin typeface="Arial"/>
                <a:ea typeface="Arial"/>
                <a:cs typeface="Arial"/>
                <a:sym typeface="Arial"/>
              </a:rPr>
              <a:t> Latitude </a:t>
            </a:r>
            <a:r>
              <a:rPr lang="en" sz="1700">
                <a:latin typeface="Arial"/>
                <a:ea typeface="Arial"/>
                <a:cs typeface="Arial"/>
                <a:sym typeface="Arial"/>
              </a:rPr>
              <a:t>36.06432225</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-79.80634588 </a:t>
            </a:r>
            <a:r>
              <a:rPr lang="en" sz="1700">
                <a:latin typeface="Arial"/>
                <a:ea typeface="Arial"/>
                <a:cs typeface="Arial"/>
                <a:sym typeface="Arial"/>
              </a:rPr>
              <a:t>Latitude </a:t>
            </a:r>
            <a:r>
              <a:rPr lang="en" sz="1700">
                <a:latin typeface="Arial"/>
                <a:ea typeface="Arial"/>
                <a:cs typeface="Arial"/>
                <a:sym typeface="Arial"/>
              </a:rPr>
              <a:t>36.06781992</a:t>
            </a:r>
            <a:r>
              <a:rPr lang="en" sz="1700">
                <a:latin typeface="Arial"/>
                <a:ea typeface="Arial"/>
                <a:cs typeface="Arial"/>
                <a:sym typeface="Arial"/>
              </a:rPr>
              <a:t> : 0.3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03" name="Google Shape;503;p67"/>
          <p:cNvPicPr preferRelativeResize="0"/>
          <p:nvPr/>
        </p:nvPicPr>
        <p:blipFill>
          <a:blip r:embed="rId3">
            <a:alphaModFix/>
          </a:blip>
          <a:stretch>
            <a:fillRect/>
          </a:stretch>
        </p:blipFill>
        <p:spPr>
          <a:xfrm>
            <a:off x="1400250" y="1223535"/>
            <a:ext cx="5656474" cy="3181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Priorities: Distributions of Nature</a:t>
            </a:r>
            <a:endParaRPr/>
          </a:p>
        </p:txBody>
      </p:sp>
      <p:pic>
        <p:nvPicPr>
          <p:cNvPr id="164" name="Google Shape;164;p18"/>
          <p:cNvPicPr preferRelativeResize="0"/>
          <p:nvPr/>
        </p:nvPicPr>
        <p:blipFill rotWithShape="1">
          <a:blip r:embed="rId3">
            <a:alphaModFix/>
          </a:blip>
          <a:srcRect b="3542" l="0" r="0" t="8336"/>
          <a:stretch/>
        </p:blipFill>
        <p:spPr>
          <a:xfrm>
            <a:off x="2416275" y="1307850"/>
            <a:ext cx="4151750" cy="292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Priorities: Machine Learning</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 is categorical and classification problem.</a:t>
            </a:r>
            <a:endParaRPr/>
          </a:p>
          <a:p>
            <a:pPr indent="0" lvl="0" marL="0" rtl="0" algn="l">
              <a:spcBef>
                <a:spcPts val="1600"/>
              </a:spcBef>
              <a:spcAft>
                <a:spcPts val="0"/>
              </a:spcAft>
              <a:buNone/>
            </a:pPr>
            <a:r>
              <a:rPr lang="en"/>
              <a:t>I used a K Neighbors , Decision Tree Classifier, and Random Forest Classifier</a:t>
            </a:r>
            <a:endParaRPr/>
          </a:p>
          <a:p>
            <a:pPr indent="0" lvl="0" marL="0" rtl="0" algn="l">
              <a:spcBef>
                <a:spcPts val="1600"/>
              </a:spcBef>
              <a:spcAft>
                <a:spcPts val="1600"/>
              </a:spcAft>
              <a:buNone/>
            </a:pPr>
            <a:r>
              <a:t/>
            </a:r>
            <a:endParaRPr/>
          </a:p>
        </p:txBody>
      </p:sp>
      <p:pic>
        <p:nvPicPr>
          <p:cNvPr id="171" name="Google Shape;171;p19"/>
          <p:cNvPicPr preferRelativeResize="0"/>
          <p:nvPr/>
        </p:nvPicPr>
        <p:blipFill>
          <a:blip r:embed="rId3">
            <a:alphaModFix/>
          </a:blip>
          <a:stretch>
            <a:fillRect/>
          </a:stretch>
        </p:blipFill>
        <p:spPr>
          <a:xfrm>
            <a:off x="510000" y="2889800"/>
            <a:ext cx="2350926" cy="1763201"/>
          </a:xfrm>
          <a:prstGeom prst="rect">
            <a:avLst/>
          </a:prstGeom>
          <a:noFill/>
          <a:ln>
            <a:noFill/>
          </a:ln>
        </p:spPr>
      </p:pic>
      <p:pic>
        <p:nvPicPr>
          <p:cNvPr id="172" name="Google Shape;172;p19"/>
          <p:cNvPicPr preferRelativeResize="0"/>
          <p:nvPr/>
        </p:nvPicPr>
        <p:blipFill>
          <a:blip r:embed="rId4">
            <a:alphaModFix/>
          </a:blip>
          <a:stretch>
            <a:fillRect/>
          </a:stretch>
        </p:blipFill>
        <p:spPr>
          <a:xfrm>
            <a:off x="3179249" y="2742500"/>
            <a:ext cx="2785500" cy="2057800"/>
          </a:xfrm>
          <a:prstGeom prst="rect">
            <a:avLst/>
          </a:prstGeom>
          <a:noFill/>
          <a:ln>
            <a:noFill/>
          </a:ln>
        </p:spPr>
      </p:pic>
      <p:pic>
        <p:nvPicPr>
          <p:cNvPr id="173" name="Google Shape;173;p19"/>
          <p:cNvPicPr preferRelativeResize="0"/>
          <p:nvPr/>
        </p:nvPicPr>
        <p:blipFill>
          <a:blip r:embed="rId5">
            <a:alphaModFix/>
          </a:blip>
          <a:stretch>
            <a:fillRect/>
          </a:stretch>
        </p:blipFill>
        <p:spPr>
          <a:xfrm>
            <a:off x="6283075" y="3098800"/>
            <a:ext cx="2687950" cy="151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Visualize Classifiers</a:t>
            </a:r>
            <a:endParaRPr/>
          </a:p>
        </p:txBody>
      </p:sp>
      <p:sp>
        <p:nvSpPr>
          <p:cNvPr id="179" name="Google Shape;179;p20"/>
          <p:cNvSpPr txBox="1"/>
          <p:nvPr/>
        </p:nvSpPr>
        <p:spPr>
          <a:xfrm>
            <a:off x="1083875" y="1307850"/>
            <a:ext cx="2072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Clustering of Data</a:t>
            </a:r>
            <a:endParaRPr>
              <a:solidFill>
                <a:schemeClr val="lt1"/>
              </a:solidFill>
            </a:endParaRPr>
          </a:p>
        </p:txBody>
      </p:sp>
      <p:pic>
        <p:nvPicPr>
          <p:cNvPr id="180" name="Google Shape;180;p20"/>
          <p:cNvPicPr preferRelativeResize="0"/>
          <p:nvPr/>
        </p:nvPicPr>
        <p:blipFill>
          <a:blip r:embed="rId3">
            <a:alphaModFix/>
          </a:blip>
          <a:stretch>
            <a:fillRect/>
          </a:stretch>
        </p:blipFill>
        <p:spPr>
          <a:xfrm>
            <a:off x="481925" y="1866850"/>
            <a:ext cx="3276600" cy="2095500"/>
          </a:xfrm>
          <a:prstGeom prst="rect">
            <a:avLst/>
          </a:prstGeom>
          <a:noFill/>
          <a:ln>
            <a:noFill/>
          </a:ln>
        </p:spPr>
      </p:pic>
      <p:pic>
        <p:nvPicPr>
          <p:cNvPr id="181" name="Google Shape;181;p20"/>
          <p:cNvPicPr preferRelativeResize="0"/>
          <p:nvPr/>
        </p:nvPicPr>
        <p:blipFill>
          <a:blip r:embed="rId4">
            <a:alphaModFix/>
          </a:blip>
          <a:stretch>
            <a:fillRect/>
          </a:stretch>
        </p:blipFill>
        <p:spPr>
          <a:xfrm>
            <a:off x="4899450" y="1866850"/>
            <a:ext cx="3209925" cy="2095500"/>
          </a:xfrm>
          <a:prstGeom prst="rect">
            <a:avLst/>
          </a:prstGeom>
          <a:noFill/>
          <a:ln>
            <a:noFill/>
          </a:ln>
        </p:spPr>
      </p:pic>
      <p:sp>
        <p:nvSpPr>
          <p:cNvPr id="182" name="Google Shape;182;p20"/>
          <p:cNvSpPr txBox="1"/>
          <p:nvPr/>
        </p:nvSpPr>
        <p:spPr>
          <a:xfrm>
            <a:off x="5179150" y="1106675"/>
            <a:ext cx="2650500" cy="7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K Neighbors</a:t>
            </a:r>
            <a:endParaRPr>
              <a:solidFill>
                <a:schemeClr val="lt1"/>
              </a:solidFill>
            </a:endParaRPr>
          </a:p>
          <a:p>
            <a:pPr indent="0" lvl="0" marL="0" rtl="0" algn="ctr">
              <a:spcBef>
                <a:spcPts val="0"/>
              </a:spcBef>
              <a:spcAft>
                <a:spcPts val="0"/>
              </a:spcAft>
              <a:buNone/>
            </a:pPr>
            <a:r>
              <a:rPr lang="en">
                <a:solidFill>
                  <a:schemeClr val="lt1"/>
                </a:solidFill>
              </a:rPr>
              <a:t>Accuracy Score = 87.3 </a:t>
            </a:r>
            <a:endParaRPr>
              <a:solidFill>
                <a:schemeClr val="lt1"/>
              </a:solidFill>
            </a:endParaRPr>
          </a:p>
          <a:p>
            <a:pPr indent="0" lvl="0" marL="0" rtl="0" algn="ctr">
              <a:spcBef>
                <a:spcPts val="0"/>
              </a:spcBef>
              <a:spcAft>
                <a:spcPts val="0"/>
              </a:spcAft>
              <a:buNone/>
            </a:pPr>
            <a:r>
              <a:rPr lang="en">
                <a:solidFill>
                  <a:schemeClr val="lt1"/>
                </a:solidFill>
              </a:rPr>
              <a:t>with 2 neighbors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1"/>
          <p:cNvPicPr preferRelativeResize="0"/>
          <p:nvPr/>
        </p:nvPicPr>
        <p:blipFill>
          <a:blip r:embed="rId3">
            <a:alphaModFix/>
          </a:blip>
          <a:stretch>
            <a:fillRect/>
          </a:stretch>
        </p:blipFill>
        <p:spPr>
          <a:xfrm>
            <a:off x="1058550" y="2098675"/>
            <a:ext cx="2985125" cy="1986500"/>
          </a:xfrm>
          <a:prstGeom prst="rect">
            <a:avLst/>
          </a:prstGeom>
          <a:noFill/>
          <a:ln>
            <a:noFill/>
          </a:ln>
        </p:spPr>
      </p:pic>
      <p:pic>
        <p:nvPicPr>
          <p:cNvPr id="188" name="Google Shape;188;p21"/>
          <p:cNvPicPr preferRelativeResize="0"/>
          <p:nvPr/>
        </p:nvPicPr>
        <p:blipFill>
          <a:blip r:embed="rId4">
            <a:alphaModFix/>
          </a:blip>
          <a:stretch>
            <a:fillRect/>
          </a:stretch>
        </p:blipFill>
        <p:spPr>
          <a:xfrm>
            <a:off x="5258463" y="2114588"/>
            <a:ext cx="2985125" cy="1954672"/>
          </a:xfrm>
          <a:prstGeom prst="rect">
            <a:avLst/>
          </a:prstGeom>
          <a:noFill/>
          <a:ln>
            <a:noFill/>
          </a:ln>
        </p:spPr>
      </p:pic>
      <p:sp>
        <p:nvSpPr>
          <p:cNvPr id="189" name="Google Shape;189;p21"/>
          <p:cNvSpPr txBox="1"/>
          <p:nvPr/>
        </p:nvSpPr>
        <p:spPr>
          <a:xfrm>
            <a:off x="1541925" y="1363850"/>
            <a:ext cx="2018400" cy="6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Decision Tree</a:t>
            </a:r>
            <a:endParaRPr>
              <a:solidFill>
                <a:schemeClr val="lt1"/>
              </a:solidFill>
            </a:endParaRPr>
          </a:p>
          <a:p>
            <a:pPr indent="0" lvl="0" marL="0" rtl="0" algn="ctr">
              <a:spcBef>
                <a:spcPts val="0"/>
              </a:spcBef>
              <a:spcAft>
                <a:spcPts val="0"/>
              </a:spcAft>
              <a:buNone/>
            </a:pPr>
            <a:r>
              <a:rPr lang="en">
                <a:solidFill>
                  <a:schemeClr val="lt1"/>
                </a:solidFill>
              </a:rPr>
              <a:t>Accuracy Score: 98%</a:t>
            </a:r>
            <a:endParaRPr>
              <a:solidFill>
                <a:schemeClr val="lt1"/>
              </a:solidFill>
            </a:endParaRPr>
          </a:p>
        </p:txBody>
      </p:sp>
      <p:sp>
        <p:nvSpPr>
          <p:cNvPr id="190" name="Google Shape;190;p21"/>
          <p:cNvSpPr txBox="1"/>
          <p:nvPr/>
        </p:nvSpPr>
        <p:spPr>
          <a:xfrm>
            <a:off x="5741825" y="1412275"/>
            <a:ext cx="20184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Random Forest</a:t>
            </a:r>
            <a:endParaRPr>
              <a:solidFill>
                <a:schemeClr val="lt1"/>
              </a:solidFill>
            </a:endParaRPr>
          </a:p>
          <a:p>
            <a:pPr indent="0" lvl="0" marL="0" rtl="0" algn="ctr">
              <a:spcBef>
                <a:spcPts val="0"/>
              </a:spcBef>
              <a:spcAft>
                <a:spcPts val="0"/>
              </a:spcAft>
              <a:buNone/>
            </a:pPr>
            <a:r>
              <a:rPr lang="en">
                <a:solidFill>
                  <a:schemeClr val="lt1"/>
                </a:solidFill>
              </a:rPr>
              <a:t>Accuracy Score: 99%</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